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saveSubsetFonts="1">
  <p:sldMasterIdLst>
    <p:sldMasterId id="2147483690" r:id="rId4"/>
  </p:sldMasterIdLst>
  <p:notesMasterIdLst>
    <p:notesMasterId r:id="rId27"/>
  </p:notesMasterIdLst>
  <p:sldIdLst>
    <p:sldId id="2836" r:id="rId5"/>
    <p:sldId id="530" r:id="rId6"/>
    <p:sldId id="2832" r:id="rId7"/>
    <p:sldId id="2835" r:id="rId8"/>
    <p:sldId id="529" r:id="rId9"/>
    <p:sldId id="2850" r:id="rId10"/>
    <p:sldId id="2837" r:id="rId11"/>
    <p:sldId id="2842" r:id="rId12"/>
    <p:sldId id="2851" r:id="rId13"/>
    <p:sldId id="2852" r:id="rId14"/>
    <p:sldId id="2853" r:id="rId15"/>
    <p:sldId id="2854" r:id="rId16"/>
    <p:sldId id="2855" r:id="rId17"/>
    <p:sldId id="2843" r:id="rId18"/>
    <p:sldId id="2846" r:id="rId19"/>
    <p:sldId id="2847" r:id="rId20"/>
    <p:sldId id="2848" r:id="rId21"/>
    <p:sldId id="2849" r:id="rId22"/>
    <p:sldId id="2858" r:id="rId23"/>
    <p:sldId id="2839" r:id="rId24"/>
    <p:sldId id="2844" r:id="rId25"/>
    <p:sldId id="531" r:id="rId26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  <p15:guide id="3" pos="384" userDrawn="1">
          <p15:clr>
            <a:srgbClr val="A4A3A4"/>
          </p15:clr>
        </p15:guide>
        <p15:guide id="4" orient="horz" pos="2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98DC"/>
    <a:srgbClr val="90CAE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9944" autoAdjust="0"/>
    <p:restoredTop sz="83810"/>
  </p:normalViewPr>
  <p:slideViewPr>
    <p:cSldViewPr snapToGrid="0">
      <p:cViewPr varScale="1">
        <p:scale>
          <a:sx n="106" d="100"/>
          <a:sy n="106" d="100"/>
        </p:scale>
        <p:origin x="2704" y="184"/>
      </p:cViewPr>
      <p:guideLst>
        <p:guide orient="horz" pos="2160"/>
        <p:guide pos="2880"/>
        <p:guide pos="384"/>
        <p:guide orient="horz" pos="2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-2484"/>
    </p:cViewPr>
  </p:sorterViewPr>
  <p:notesViewPr>
    <p:cSldViewPr snapToGrid="0">
      <p:cViewPr varScale="1">
        <p:scale>
          <a:sx n="97" d="100"/>
          <a:sy n="97" d="100"/>
        </p:scale>
        <p:origin x="3120" y="20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notesMaster" Target="notesMasters/notesMaster1.xml"/><Relationship Id="rId30" Type="http://schemas.openxmlformats.org/officeDocument/2006/relationships/theme" Target="theme/theme1.xml"/></Relationships>
</file>

<file path=ppt/media/image1.jpg>
</file>

<file path=ppt/media/image10.png>
</file>

<file path=ppt/media/image11.png>
</file>

<file path=ppt/media/image12.png>
</file>

<file path=ppt/media/image13.png>
</file>

<file path=ppt/media/image14.jpe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3.png>
</file>

<file path=ppt/media/image4.jpeg>
</file>

<file path=ppt/media/image5.jpeg>
</file>

<file path=ppt/media/image6.jpeg>
</file>

<file path=ppt/media/image7.jpe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23838025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/>
              <a:t>overview:</a:t>
            </a:r>
          </a:p>
          <a:p>
            <a:pPr marL="628650" lvl="1" indent="-171450">
              <a:buFontTx/>
              <a:buChar char="-"/>
            </a:pPr>
            <a:r>
              <a:rPr lang="en-US" dirty="0"/>
              <a:t>About Biolexis and team</a:t>
            </a:r>
          </a:p>
          <a:p>
            <a:pPr marL="628650" lvl="1" indent="-171450">
              <a:buFontTx/>
              <a:buChar char="-"/>
            </a:pPr>
            <a:r>
              <a:rPr lang="en-US" dirty="0"/>
              <a:t>FIELDS platform and where this tool fits in</a:t>
            </a:r>
          </a:p>
          <a:p>
            <a:pPr marL="628650" lvl="1" indent="-171450">
              <a:buFontTx/>
              <a:buChar char="-"/>
            </a:pPr>
            <a:r>
              <a:rPr lang="en-US" dirty="0"/>
              <a:t>Skills &amp; Knowledge acquired to create this tool that I didn’t learn in class</a:t>
            </a:r>
          </a:p>
          <a:p>
            <a:pPr marL="628650" lvl="1" indent="-171450">
              <a:buFontTx/>
              <a:buChar char="-"/>
            </a:pPr>
            <a:r>
              <a:rPr lang="en-US" dirty="0"/>
              <a:t>Data Architecture</a:t>
            </a:r>
          </a:p>
          <a:p>
            <a:pPr marL="628650" lvl="1" indent="-171450">
              <a:buFontTx/>
              <a:buChar char="-"/>
            </a:pPr>
            <a:r>
              <a:rPr lang="en-US" dirty="0"/>
              <a:t>System Design</a:t>
            </a:r>
          </a:p>
          <a:p>
            <a:pPr marL="628650" lvl="1" indent="-171450">
              <a:buFontTx/>
              <a:buChar char="-"/>
            </a:pPr>
            <a:r>
              <a:rPr lang="en-US" dirty="0"/>
              <a:t>Wrap up/conclusions</a:t>
            </a:r>
          </a:p>
          <a:p>
            <a:pPr marL="628650" lvl="1" indent="-171450">
              <a:buFontTx/>
              <a:buChar char="-"/>
            </a:pPr>
            <a:r>
              <a:rPr lang="en-US" dirty="0"/>
              <a:t>Demo</a:t>
            </a:r>
          </a:p>
        </p:txBody>
      </p:sp>
    </p:spTree>
    <p:extLst>
      <p:ext uri="{BB962C8B-B14F-4D97-AF65-F5344CB8AC3E}">
        <p14:creationId xmlns:p14="http://schemas.microsoft.com/office/powerpoint/2010/main" val="153298033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lvl="0" indent="-171450">
              <a:buFont typeface="Arial" panose="020B0604020202020204" pitchFamily="34" charset="0"/>
              <a:buChar char="•"/>
            </a:pPr>
            <a:endParaRPr lang="en-US" dirty="0"/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US" dirty="0"/>
              <a:t>AWS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/>
              <a:t>Cloud computing platform create by amazon 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/>
              <a:t>S3</a:t>
            </a:r>
          </a:p>
          <a:p>
            <a:pPr marL="1085850" lvl="2" indent="-171450">
              <a:buFont typeface="Arial" panose="020B0604020202020204" pitchFamily="34" charset="0"/>
              <a:buChar char="•"/>
            </a:pPr>
            <a:r>
              <a:rPr lang="en-US" b="0" i="0" u="none" strike="noStrike" dirty="0">
                <a:solidFill>
                  <a:srgbClr val="333333"/>
                </a:solidFill>
                <a:effectLst/>
                <a:latin typeface="AmazonEmber"/>
              </a:rPr>
              <a:t>Amazon Simple Storage Service</a:t>
            </a:r>
          </a:p>
          <a:p>
            <a:pPr marL="1085850" lvl="2" indent="-171450">
              <a:buFont typeface="Arial" panose="020B0604020202020204" pitchFamily="34" charset="0"/>
              <a:buChar char="•"/>
            </a:pPr>
            <a:r>
              <a:rPr lang="en-US" b="0" i="0" u="none" strike="noStrike" dirty="0">
                <a:solidFill>
                  <a:srgbClr val="333333"/>
                </a:solidFill>
                <a:effectLst/>
                <a:latin typeface="AmazonEmber"/>
              </a:rPr>
              <a:t>Object storage service</a:t>
            </a:r>
          </a:p>
          <a:p>
            <a:pPr marL="1085850" lvl="2" indent="-171450">
              <a:buFont typeface="Arial" panose="020B0604020202020204" pitchFamily="34" charset="0"/>
              <a:buChar char="•"/>
            </a:pPr>
            <a:r>
              <a:rPr lang="en-US" b="0" i="0" u="none" strike="noStrike" dirty="0">
                <a:solidFill>
                  <a:srgbClr val="333333"/>
                </a:solidFill>
                <a:effectLst/>
                <a:latin typeface="AmazonEmber"/>
              </a:rPr>
              <a:t>store and protect any amount of data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b="0" i="0" u="none" strike="noStrike" dirty="0">
                <a:solidFill>
                  <a:srgbClr val="333333"/>
                </a:solidFill>
                <a:effectLst/>
                <a:latin typeface="AmazonEmber"/>
              </a:rPr>
              <a:t>DynamoDB</a:t>
            </a:r>
            <a:endParaRPr lang="en-US" dirty="0"/>
          </a:p>
          <a:p>
            <a:pPr marL="1085850" lvl="2" indent="-171450">
              <a:buFont typeface="Arial" panose="020B0604020202020204" pitchFamily="34" charset="0"/>
              <a:buChar char="•"/>
            </a:pPr>
            <a:r>
              <a:rPr lang="en-US" dirty="0"/>
              <a:t>Serverless key-value NoSQL database</a:t>
            </a:r>
          </a:p>
        </p:txBody>
      </p:sp>
    </p:spTree>
    <p:extLst>
      <p:ext uri="{BB962C8B-B14F-4D97-AF65-F5344CB8AC3E}">
        <p14:creationId xmlns:p14="http://schemas.microsoft.com/office/powerpoint/2010/main" val="79543526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US" dirty="0" err="1"/>
              <a:t>Streamlit</a:t>
            </a:r>
            <a:endParaRPr lang="en-US" dirty="0"/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b="0" i="0" u="none" strike="noStrike" dirty="0">
                <a:solidFill>
                  <a:srgbClr val="BDC1C6"/>
                </a:solidFill>
                <a:effectLst/>
                <a:latin typeface="arial" panose="020B0604020202020204" pitchFamily="34" charset="0"/>
              </a:rPr>
              <a:t>framework for developing and deploying interactive data science dashboards</a:t>
            </a:r>
            <a:endParaRPr lang="en-US" b="0" dirty="0"/>
          </a:p>
        </p:txBody>
      </p:sp>
    </p:spTree>
    <p:extLst>
      <p:ext uri="{BB962C8B-B14F-4D97-AF65-F5344CB8AC3E}">
        <p14:creationId xmlns:p14="http://schemas.microsoft.com/office/powerpoint/2010/main" val="206309187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742950" lvl="1" indent="-285750">
              <a:buFont typeface="Arial" panose="020B0604020202020204" pitchFamily="34" charset="0"/>
              <a:buChar char="•"/>
            </a:pPr>
            <a:endParaRPr lang="en-US" sz="1200" b="0" dirty="0"/>
          </a:p>
        </p:txBody>
      </p:sp>
    </p:spTree>
    <p:extLst>
      <p:ext uri="{BB962C8B-B14F-4D97-AF65-F5344CB8AC3E}">
        <p14:creationId xmlns:p14="http://schemas.microsoft.com/office/powerpoint/2010/main" val="399030607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200" b="0" dirty="0" err="1"/>
              <a:t>Uniprot</a:t>
            </a:r>
            <a:endParaRPr lang="en-US" sz="1200" b="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200" b="0" dirty="0"/>
              <a:t>Database of protein sequence and functional information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200" b="0" dirty="0"/>
              <a:t>primary key and source of our binding pocket sequencing data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200" b="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200" b="0" dirty="0" err="1"/>
              <a:t>Interpro</a:t>
            </a:r>
            <a:endParaRPr lang="en-US" sz="1200" b="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200" b="0" dirty="0"/>
              <a:t>database of protein families, protein domains, and functional sites where identifiable features can be applied to new protein sequences in order to functionally characterize them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200" b="0" dirty="0"/>
              <a:t>Intention of </a:t>
            </a:r>
            <a:r>
              <a:rPr lang="en-US" sz="1200" b="0" dirty="0" err="1"/>
              <a:t>interpro</a:t>
            </a:r>
            <a:r>
              <a:rPr lang="en-US" sz="1200" b="0" dirty="0"/>
              <a:t> is to be a one stop shop for protein classification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200" b="0" dirty="0"/>
              <a:t>13 member databases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sz="1200" b="0" dirty="0"/>
              <a:t>Clustering algorithm 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sz="1200" b="0" dirty="0"/>
              <a:t>Manual annotation of </a:t>
            </a:r>
            <a:r>
              <a:rPr lang="en-US" b="0" i="0" u="none" strike="noStrike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bacterial, archaeal and plastid-encoded protein families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sz="1200" b="0" i="0" u="none" strike="noStrike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Protein disorder annotations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endParaRPr lang="en-US" sz="1200" b="0" i="0" u="none" strike="noStrike" dirty="0">
              <a:solidFill>
                <a:srgbClr val="202122"/>
              </a:solidFill>
              <a:effectLst/>
              <a:latin typeface="Arial" panose="020B0604020202020204" pitchFamily="34" charset="0"/>
            </a:endParaRP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sz="1200" b="0" i="0" u="none" strike="noStrike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Gene ontology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200" b="0" i="0" u="none" strike="noStrike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Ontology is a formal representation of knowledge a domain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200" b="0" dirty="0"/>
              <a:t>Set of classes with relations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200" b="0" dirty="0"/>
              <a:t>3 branches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sz="1200" b="0" dirty="0"/>
              <a:t>Molecular Function</a:t>
            </a:r>
          </a:p>
          <a:p>
            <a:pPr marL="1657350" lvl="3" indent="-285750">
              <a:buFont typeface="Arial" panose="020B0604020202020204" pitchFamily="34" charset="0"/>
              <a:buChar char="•"/>
            </a:pPr>
            <a:r>
              <a:rPr lang="en-US" sz="1200" b="0" dirty="0"/>
              <a:t>Low-level processes</a:t>
            </a:r>
          </a:p>
          <a:p>
            <a:pPr marL="1657350" lvl="3" indent="-285750">
              <a:buFont typeface="Arial" panose="020B0604020202020204" pitchFamily="34" charset="0"/>
              <a:buChar char="•"/>
            </a:pPr>
            <a:r>
              <a:rPr lang="en-US" sz="1200" b="0" dirty="0"/>
              <a:t>Molecular-level activities performed by gene product</a:t>
            </a:r>
          </a:p>
          <a:p>
            <a:pPr marL="2114550" lvl="4" indent="-285750">
              <a:buFont typeface="Arial" panose="020B0604020202020204" pitchFamily="34" charset="0"/>
              <a:buChar char="•"/>
            </a:pPr>
            <a:r>
              <a:rPr lang="en-US" sz="1200" b="0" dirty="0"/>
              <a:t>Catalysis</a:t>
            </a:r>
          </a:p>
          <a:p>
            <a:pPr marL="2114550" lvl="4" indent="-285750">
              <a:buFont typeface="Arial" panose="020B0604020202020204" pitchFamily="34" charset="0"/>
              <a:buChar char="•"/>
            </a:pPr>
            <a:r>
              <a:rPr lang="en-US" sz="1200" b="0" dirty="0"/>
              <a:t>Transport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sz="1200" b="0" dirty="0"/>
              <a:t>Cellular Component</a:t>
            </a:r>
          </a:p>
          <a:p>
            <a:pPr marL="1657350" lvl="3" indent="-285750">
              <a:buFont typeface="Arial" panose="020B0604020202020204" pitchFamily="34" charset="0"/>
              <a:buChar char="•"/>
            </a:pPr>
            <a:r>
              <a:rPr lang="en-US" sz="1200" b="0" dirty="0"/>
              <a:t>Cellular anatomy</a:t>
            </a:r>
          </a:p>
          <a:p>
            <a:pPr marL="2114550" lvl="4" indent="-285750">
              <a:buFont typeface="Arial" panose="020B0604020202020204" pitchFamily="34" charset="0"/>
              <a:buChar char="•"/>
            </a:pPr>
            <a:r>
              <a:rPr lang="en-US" sz="1200" b="0" dirty="0"/>
              <a:t>Mitochondria</a:t>
            </a:r>
          </a:p>
          <a:p>
            <a:pPr marL="2114550" lvl="4" indent="-285750">
              <a:buFont typeface="Arial" panose="020B0604020202020204" pitchFamily="34" charset="0"/>
              <a:buChar char="•"/>
            </a:pPr>
            <a:r>
              <a:rPr lang="en-US" sz="1200" b="0" dirty="0"/>
              <a:t>Ribosome</a:t>
            </a:r>
          </a:p>
          <a:p>
            <a:pPr marL="1657350" lvl="3" indent="-285750">
              <a:buFont typeface="Arial" panose="020B0604020202020204" pitchFamily="34" charset="0"/>
              <a:buChar char="•"/>
            </a:pPr>
            <a:r>
              <a:rPr lang="en-US" sz="1200" b="0" dirty="0"/>
              <a:t>Locations relative to cellular structures where gene product functions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sz="1200" b="0" dirty="0"/>
              <a:t>Biological Process</a:t>
            </a:r>
          </a:p>
          <a:p>
            <a:pPr marL="1657350" lvl="3" indent="-285750">
              <a:buFont typeface="Arial" panose="020B0604020202020204" pitchFamily="34" charset="0"/>
              <a:buChar char="•"/>
            </a:pPr>
            <a:r>
              <a:rPr lang="en-US" sz="1200" b="0" dirty="0"/>
              <a:t>High-level processes</a:t>
            </a:r>
          </a:p>
          <a:p>
            <a:pPr marL="1657350" lvl="3" indent="-285750">
              <a:buFont typeface="Arial" panose="020B0604020202020204" pitchFamily="34" charset="0"/>
              <a:buChar char="•"/>
            </a:pPr>
            <a:r>
              <a:rPr lang="en-US" sz="1200" b="0" dirty="0"/>
              <a:t>“biological programs” carried out by molecular functions</a:t>
            </a:r>
          </a:p>
          <a:p>
            <a:pPr marL="2114550" lvl="4" indent="-285750">
              <a:buFont typeface="Arial" panose="020B0604020202020204" pitchFamily="34" charset="0"/>
              <a:buChar char="•"/>
            </a:pPr>
            <a:r>
              <a:rPr lang="en-US" sz="1200" b="0" dirty="0"/>
              <a:t>DNA repair</a:t>
            </a:r>
          </a:p>
          <a:p>
            <a:pPr marL="2114550" lvl="4" indent="-285750">
              <a:buFont typeface="Arial" panose="020B0604020202020204" pitchFamily="34" charset="0"/>
              <a:buChar char="•"/>
            </a:pPr>
            <a:r>
              <a:rPr lang="en-US" sz="1200" b="0" dirty="0"/>
              <a:t>Signal transduction</a:t>
            </a:r>
          </a:p>
          <a:p>
            <a:pPr marL="1657350" lvl="3" indent="-285750">
              <a:buFont typeface="Arial" panose="020B0604020202020204" pitchFamily="34" charset="0"/>
              <a:buChar char="•"/>
            </a:pPr>
            <a:r>
              <a:rPr lang="en-US" sz="1200" b="0" dirty="0"/>
              <a:t>SHOULD NOT BE CONFUSED WITH METABOLIC PATHWAY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endParaRPr lang="en-US" sz="1200" b="0" dirty="0"/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sz="1200" b="0" dirty="0" err="1"/>
              <a:t>Reactome</a:t>
            </a:r>
            <a:endParaRPr lang="en-US" sz="1200" b="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200" b="0" dirty="0"/>
              <a:t>Manually created, peer-reviewed metabolic pathway database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200" b="0" dirty="0"/>
              <a:t>Curation process very similar to editing of a scientific review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F0502020204030204" pitchFamily="34" charset="0"/>
              </a:rPr>
              <a:t>An external domain expert provides his or her expertise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F0502020204030204" pitchFamily="34" charset="0"/>
              </a:rPr>
              <a:t>Curator formalizes it into the database structure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F0502020204030204" pitchFamily="34" charset="0"/>
              </a:rPr>
              <a:t>External domain expert reviews the representation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F0502020204030204" pitchFamily="34" charset="0"/>
              </a:rPr>
              <a:t>A system of evidence tracking ensures that all assertions are backed up by the primary literature.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endParaRPr lang="en-US" sz="1200" b="0" i="0" u="none" strike="noStrike" dirty="0">
              <a:solidFill>
                <a:srgbClr val="333333"/>
              </a:solidFill>
              <a:effectLst/>
              <a:latin typeface="Open Sans" panose="020F0502020204030204" pitchFamily="34" charset="0"/>
            </a:endParaRP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sz="1200" b="0" i="0" u="none" strike="noStrike" dirty="0" err="1">
                <a:solidFill>
                  <a:srgbClr val="333333"/>
                </a:solidFill>
                <a:effectLst/>
                <a:latin typeface="Open Sans" panose="020F0502020204030204" pitchFamily="34" charset="0"/>
              </a:rPr>
              <a:t>Opentargets</a:t>
            </a:r>
            <a:r>
              <a:rPr lang="en-US" sz="1200" b="0" i="0" u="none" strike="noStrike" dirty="0">
                <a:solidFill>
                  <a:srgbClr val="333333"/>
                </a:solidFill>
                <a:effectLst/>
                <a:latin typeface="Open Sans" panose="020F0502020204030204" pitchFamily="34" charset="0"/>
              </a:rPr>
              <a:t> (not integrated with target-binding pocket selection)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b="0" i="0" u="none" strike="noStrike" dirty="0">
                <a:solidFill>
                  <a:srgbClr val="5A5F5F"/>
                </a:solidFill>
                <a:effectLst/>
                <a:latin typeface="Inter"/>
              </a:rPr>
              <a:t>integrates public data relevant to the association between targets and diseases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b="0" i="0" u="none" strike="noStrike" dirty="0">
                <a:solidFill>
                  <a:srgbClr val="5A5F5F"/>
                </a:solidFill>
                <a:effectLst/>
                <a:latin typeface="Inter"/>
              </a:rPr>
              <a:t>integrate data from 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b="0" i="0" u="none" strike="noStrike" dirty="0">
                <a:solidFill>
                  <a:srgbClr val="5A5F5F"/>
                </a:solidFill>
                <a:effectLst/>
                <a:latin typeface="Inter"/>
              </a:rPr>
              <a:t>genetics, 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b="0" i="0" u="none" strike="noStrike" dirty="0">
                <a:solidFill>
                  <a:srgbClr val="5A5F5F"/>
                </a:solidFill>
                <a:effectLst/>
                <a:latin typeface="Inter"/>
              </a:rPr>
              <a:t>somatic mutations, 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b="0" i="0" u="none" strike="noStrike" dirty="0">
                <a:solidFill>
                  <a:srgbClr val="5A5F5F"/>
                </a:solidFill>
                <a:effectLst/>
                <a:latin typeface="Inter"/>
              </a:rPr>
              <a:t>expression analysis, 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b="0" i="0" u="none" strike="noStrike" dirty="0">
                <a:solidFill>
                  <a:srgbClr val="5A5F5F"/>
                </a:solidFill>
                <a:effectLst/>
                <a:latin typeface="Inter"/>
              </a:rPr>
              <a:t>drugs, 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b="0" i="0" u="none" strike="noStrike" dirty="0">
                <a:solidFill>
                  <a:srgbClr val="5A5F5F"/>
                </a:solidFill>
                <a:effectLst/>
                <a:latin typeface="Inter"/>
              </a:rPr>
              <a:t>animal models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b="0" i="0" u="none" strike="noStrike" dirty="0">
                <a:solidFill>
                  <a:srgbClr val="5A5F5F"/>
                </a:solidFill>
                <a:effectLst/>
                <a:latin typeface="Inter"/>
              </a:rPr>
              <a:t>literature </a:t>
            </a:r>
            <a:endParaRPr lang="en-US" sz="1200" b="0" i="0" u="none" strike="noStrike" dirty="0">
              <a:solidFill>
                <a:srgbClr val="333333"/>
              </a:solidFill>
              <a:effectLst/>
              <a:latin typeface="Open Sans" panose="020F0502020204030204" pitchFamily="34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sz="1200" b="0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5738388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SetSimilaritySearch</a:t>
            </a:r>
            <a:endParaRPr lang="en-US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Python package to measure similarity between two sets with </a:t>
            </a:r>
            <a:r>
              <a:rPr lang="en-US" dirty="0" err="1"/>
              <a:t>jaccard</a:t>
            </a:r>
            <a:r>
              <a:rPr lang="en-US" dirty="0"/>
              <a:t> similarity on the IDs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/>
              <a:t>Fractional score between 0 and 1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/>
              <a:t>Intersection size divided by union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/>
              <a:t>Weighted average</a:t>
            </a:r>
          </a:p>
        </p:txBody>
      </p:sp>
    </p:spTree>
    <p:extLst>
      <p:ext uri="{BB962C8B-B14F-4D97-AF65-F5344CB8AC3E}">
        <p14:creationId xmlns:p14="http://schemas.microsoft.com/office/powerpoint/2010/main" val="410257238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344695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742950" lvl="1" indent="-285750">
              <a:buFont typeface="Arial" panose="020B0604020202020204" pitchFamily="34" charset="0"/>
              <a:buChar char="•"/>
            </a:pPr>
            <a:endParaRPr lang="en-US" sz="1200" b="0" dirty="0"/>
          </a:p>
        </p:txBody>
      </p:sp>
    </p:spTree>
    <p:extLst>
      <p:ext uri="{BB962C8B-B14F-4D97-AF65-F5344CB8AC3E}">
        <p14:creationId xmlns:p14="http://schemas.microsoft.com/office/powerpoint/2010/main" val="65919418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Job run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/>
              <a:t>Ingestion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 err="1"/>
              <a:t>Manipultion</a:t>
            </a:r>
            <a:r>
              <a:rPr lang="en-US" dirty="0"/>
              <a:t> and/or selection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endParaRPr lang="en-US" dirty="0"/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US" dirty="0"/>
              <a:t>AWS S3 Bucket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/>
              <a:t>2 copies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/>
              <a:t>One with name and version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/>
              <a:t>One overwrites _latest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endParaRPr lang="en-US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Metadata contents: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/>
              <a:t>Git commit hash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/>
              <a:t>External version checked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/>
              <a:t>Pipeline node</a:t>
            </a:r>
          </a:p>
          <a:p>
            <a:pPr marL="1085850" lvl="2" indent="-171450">
              <a:buFont typeface="Arial" panose="020B0604020202020204" pitchFamily="34" charset="0"/>
              <a:buChar char="•"/>
            </a:pPr>
            <a:r>
              <a:rPr lang="en-US" dirty="0"/>
              <a:t>Landing</a:t>
            </a:r>
          </a:p>
          <a:p>
            <a:pPr marL="1085850" lvl="2" indent="-171450">
              <a:buFont typeface="Arial" panose="020B0604020202020204" pitchFamily="34" charset="0"/>
              <a:buChar char="•"/>
            </a:pPr>
            <a:r>
              <a:rPr lang="en-US" dirty="0"/>
              <a:t>Transform</a:t>
            </a:r>
          </a:p>
          <a:p>
            <a:pPr marL="1085850" lvl="2" indent="-171450">
              <a:buFont typeface="Arial" panose="020B0604020202020204" pitchFamily="34" charset="0"/>
              <a:buChar char="•"/>
            </a:pPr>
            <a:r>
              <a:rPr lang="en-US" dirty="0"/>
              <a:t>Publish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862325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2232500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1200" dirty="0">
                <a:latin typeface="Verdana Pro" panose="020B0604030504040204" pitchFamily="34" charset="0"/>
              </a:rPr>
              <a:t>Founded in August 2021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1200" dirty="0">
                <a:latin typeface="Verdana Pro" panose="020B0604030504040204" pitchFamily="34" charset="0"/>
              </a:rPr>
              <a:t>Library that is targeting a diverse portfolio of disease modifying proteins</a:t>
            </a:r>
            <a:endParaRPr lang="en-US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Fields is a protein hotspot screening technology to identify and design new medicines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4148976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904193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First company to successfully combine a wet lab database with an AI/ML discovery platform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Accelerate development of clinical candidates</a:t>
            </a:r>
          </a:p>
        </p:txBody>
      </p:sp>
    </p:spTree>
    <p:extLst>
      <p:ext uri="{BB962C8B-B14F-4D97-AF65-F5344CB8AC3E}">
        <p14:creationId xmlns:p14="http://schemas.microsoft.com/office/powerpoint/2010/main" val="411128539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748508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Git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/>
              <a:t>Version control system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/>
              <a:t>Important for code management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/>
              <a:t>Especially when working with a team in non-linear development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5433664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628650" lvl="1" indent="-171450">
              <a:buFont typeface="Arial" panose="020B0604020202020204" pitchFamily="34" charset="0"/>
              <a:buChar char="•"/>
            </a:pPr>
            <a:endParaRPr lang="en-US" dirty="0"/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US" dirty="0"/>
              <a:t>Virtual Environments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/>
              <a:t>Important for keep isolated set of dependencies for projects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endParaRPr lang="en-US" dirty="0"/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US" dirty="0"/>
              <a:t>Docker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/>
              <a:t>Isolates entire operating system</a:t>
            </a:r>
          </a:p>
          <a:p>
            <a:pPr marL="1085850" lvl="2" indent="-171450">
              <a:buFont typeface="Arial" panose="020B0604020202020204" pitchFamily="34" charset="0"/>
              <a:buChar char="•"/>
            </a:pPr>
            <a:r>
              <a:rPr lang="en-US" dirty="0"/>
              <a:t>conveniently create and deploy apps 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/>
              <a:t>Scalable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/>
              <a:t>Portable</a:t>
            </a:r>
          </a:p>
        </p:txBody>
      </p:sp>
    </p:spTree>
    <p:extLst>
      <p:ext uri="{BB962C8B-B14F-4D97-AF65-F5344CB8AC3E}">
        <p14:creationId xmlns:p14="http://schemas.microsoft.com/office/powerpoint/2010/main" val="317788888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US" dirty="0"/>
              <a:t>Polars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/>
              <a:t>Lighter weight pandas (no index)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/>
              <a:t>Pyarrow foundation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/>
              <a:t>Columnar format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035595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628650" lvl="1" indent="-171450">
              <a:buFont typeface="Arial" panose="020B0604020202020204" pitchFamily="34" charset="0"/>
              <a:buChar char="•"/>
            </a:pPr>
            <a:endParaRPr lang="en-US" dirty="0"/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US" dirty="0"/>
              <a:t>Ray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/>
              <a:t>Open source project for parallel and distributed Python and scalable computing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/>
              <a:t>Executed in sequence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endParaRPr lang="en-US" dirty="0"/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US" dirty="0" err="1"/>
              <a:t>Anyscale</a:t>
            </a:r>
            <a:endParaRPr lang="en-US" dirty="0"/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/>
              <a:t>Provides ray as a service</a:t>
            </a:r>
          </a:p>
          <a:p>
            <a:pPr marL="1085850" lvl="2" indent="-171450">
              <a:buFont typeface="Arial" panose="020B0604020202020204" pitchFamily="34" charset="0"/>
              <a:buChar char="•"/>
            </a:pPr>
            <a:r>
              <a:rPr lang="en-US" dirty="0"/>
              <a:t>BIG thing is cluster management</a:t>
            </a:r>
          </a:p>
          <a:p>
            <a:pPr marL="1085850" marR="0" lvl="2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b="0" i="0" u="none" strike="noStrike" dirty="0">
                <a:solidFill>
                  <a:srgbClr val="404040"/>
                </a:solidFill>
                <a:effectLst/>
                <a:latin typeface="Rubik"/>
              </a:rPr>
              <a:t>Operates clusters of machines on demand</a:t>
            </a:r>
            <a:endParaRPr lang="en-US" dirty="0"/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b="0" i="0" u="none" strike="noStrike" dirty="0">
                <a:solidFill>
                  <a:srgbClr val="404040"/>
                </a:solidFill>
                <a:effectLst/>
                <a:latin typeface="Rubik"/>
              </a:rPr>
              <a:t>Scheduling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b="0" i="0" u="none" strike="noStrike" dirty="0">
                <a:solidFill>
                  <a:srgbClr val="404040"/>
                </a:solidFill>
                <a:effectLst/>
                <a:latin typeface="Rubik"/>
              </a:rPr>
              <a:t>Optimizes cloud costs with auto scaling and auto suspend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b="0" i="0" u="none" strike="noStrike" dirty="0">
                <a:solidFill>
                  <a:srgbClr val="404040"/>
                </a:solidFill>
                <a:effectLst/>
                <a:latin typeface="Rubik"/>
              </a:rPr>
              <a:t>Create unified environment with cluster configurations and dependencies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b="0" i="0" u="none" strike="noStrike" dirty="0">
                <a:solidFill>
                  <a:srgbClr val="404040"/>
                </a:solidFill>
                <a:effectLst/>
                <a:latin typeface="Rubik"/>
              </a:rPr>
              <a:t>Flexible dependency management</a:t>
            </a:r>
          </a:p>
          <a:p>
            <a:pPr marL="1085850" lvl="2" indent="-171450">
              <a:buFont typeface="Arial" panose="020B0604020202020204" pitchFamily="34" charset="0"/>
              <a:buChar char="•"/>
            </a:pPr>
            <a:r>
              <a:rPr lang="en-US" b="0" i="0" u="none" strike="noStrike" dirty="0">
                <a:solidFill>
                  <a:srgbClr val="404040"/>
                </a:solidFill>
                <a:effectLst/>
                <a:latin typeface="Rubik"/>
              </a:rPr>
              <a:t>Base images</a:t>
            </a:r>
          </a:p>
          <a:p>
            <a:pPr marL="1085850" lvl="2" indent="-171450">
              <a:buFont typeface="Arial" panose="020B0604020202020204" pitchFamily="34" charset="0"/>
              <a:buChar char="•"/>
            </a:pPr>
            <a:r>
              <a:rPr lang="en-US" b="0" i="0" u="none" strike="noStrike" dirty="0">
                <a:solidFill>
                  <a:srgbClr val="404040"/>
                </a:solidFill>
                <a:effectLst/>
                <a:latin typeface="Rubik"/>
              </a:rPr>
              <a:t>Bring your own docker</a:t>
            </a:r>
            <a:endParaRPr lang="en-US" dirty="0"/>
          </a:p>
          <a:p>
            <a:pPr marL="171450" lvl="0" indent="-171450"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438374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1134F4-72F3-44D3-89C6-F215FF63B8E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70EEC60-B6C4-425E-A43E-87568DC5A3F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20649164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CD056E-E36E-4DDE-8DD7-7282C936EF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E142502-DE41-446E-BCB8-4458D9AF5ED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12943901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E6E2A28-DE7A-421A-A75F-0DDC62B0721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6543676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BF477A1-0E90-4F94-8842-1ECC6CCAAA5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28652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3398859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F6B098-B499-4534-9F8A-3E717EAEDD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30"/>
            <a:ext cx="7886700" cy="901971"/>
          </a:xfrm>
        </p:spPr>
        <p:txBody>
          <a:bodyPr/>
          <a:lstStyle>
            <a:lvl1pPr>
              <a:defRPr>
                <a:latin typeface="Arial Nova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52CF8F-7C23-42F8-A878-72241237176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362396"/>
            <a:ext cx="7886700" cy="4814571"/>
          </a:xfrm>
        </p:spPr>
        <p:txBody>
          <a:bodyPr/>
          <a:lstStyle>
            <a:lvl1pPr>
              <a:defRPr>
                <a:latin typeface="Arial Nova" panose="020B0504020202020204" pitchFamily="34" charset="0"/>
              </a:defRPr>
            </a:lvl1pPr>
            <a:lvl2pPr>
              <a:defRPr>
                <a:latin typeface="Arial Nova" panose="020B0504020202020204" pitchFamily="34" charset="0"/>
              </a:defRPr>
            </a:lvl2pPr>
            <a:lvl3pPr>
              <a:defRPr>
                <a:latin typeface="Arial Nova" panose="020B0504020202020204" pitchFamily="34" charset="0"/>
              </a:defRPr>
            </a:lvl3pPr>
            <a:lvl4pPr>
              <a:defRPr>
                <a:latin typeface="Arial Nova" panose="020B0504020202020204" pitchFamily="34" charset="0"/>
              </a:defRPr>
            </a:lvl4pPr>
            <a:lvl5pPr>
              <a:defRPr>
                <a:latin typeface="Arial Nova" panose="020B050402020202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5773418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DF76B7-99E3-4A26-9F3F-3E3CA582DB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888" y="1709743"/>
            <a:ext cx="7886700" cy="2852737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400B21C-068B-4F31-9C51-31E53F3B49E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3888" y="4589468"/>
            <a:ext cx="7886700" cy="150018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96462757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279BCA-3B92-496B-B0EA-52F44F4FB2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9F65A6-E7D1-44AB-953A-4F7C5EC29DE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74978B0-781E-49D9-A5CF-1C04894C7D8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71505549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DEAFD8-0506-4660-863E-677B90B1E7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365129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5F094C3-3462-4196-B2DB-47A0243F554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168D1DD-D34A-481E-8D98-9A3F5C877EC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42105F2-94F3-4E80-8B6A-599CE804170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629152" y="1681163"/>
            <a:ext cx="3887391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156183C-D5D8-4F6C-9925-121EBEFBD34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29152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9441401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16AE36-5CD5-4F1F-A13E-B4292B93E4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70FA57A7-B8FC-4EEA-ACD8-49E77B579DD0}"/>
              </a:ext>
            </a:extLst>
          </p:cNvPr>
          <p:cNvSpPr txBox="1">
            <a:spLocks/>
          </p:cNvSpPr>
          <p:nvPr userDrawn="1"/>
        </p:nvSpPr>
        <p:spPr>
          <a:xfrm>
            <a:off x="6771457" y="6277977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9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12930E43-9ED3-4858-B814-493560406183}" type="slidenum">
              <a:rPr lang="en-US" sz="900" smtClean="0"/>
              <a:pPr/>
              <a:t>‹#›</a:t>
            </a:fld>
            <a:endParaRPr lang="en-US" sz="900"/>
          </a:p>
        </p:txBody>
      </p:sp>
    </p:spTree>
    <p:extLst>
      <p:ext uri="{BB962C8B-B14F-4D97-AF65-F5344CB8AC3E}">
        <p14:creationId xmlns:p14="http://schemas.microsoft.com/office/powerpoint/2010/main" val="207499768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613305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5E1BED-13A6-464F-AD9A-0E22D0313B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DB468E-6953-423A-A9A3-63AD1F24F4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7391" y="987430"/>
            <a:ext cx="4629150" cy="487362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0AF78B2-F23F-4516-AFC3-BD6D54EFFAA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70851104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FF93B4-D127-4182-BAD2-E1788F3E21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963632B-45C1-44EC-8B85-27E004D3C1A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887391" y="987430"/>
            <a:ext cx="4629150" cy="4873625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03850B7-8063-42AF-8D09-6979F25CE5C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528236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 t="-2000" b="-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B9943C7-18FA-4B36-B8CD-717918644B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9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DB395E8-CC53-48E3-8439-848672DA256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474843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1" r:id="rId1"/>
    <p:sldLayoutId id="2147483692" r:id="rId2"/>
    <p:sldLayoutId id="2147483693" r:id="rId3"/>
    <p:sldLayoutId id="2147483694" r:id="rId4"/>
    <p:sldLayoutId id="2147483695" r:id="rId5"/>
    <p:sldLayoutId id="2147483696" r:id="rId6"/>
    <p:sldLayoutId id="2147483697" r:id="rId7"/>
    <p:sldLayoutId id="2147483698" r:id="rId8"/>
    <p:sldLayoutId id="2147483699" r:id="rId9"/>
    <p:sldLayoutId id="2147483700" r:id="rId10"/>
    <p:sldLayoutId id="2147483701" r:id="rId11"/>
  </p:sldLayoutIdLst>
  <p:hf sldNum="0" hdr="0" ftr="0" dt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jpeg"/><Relationship Id="rId5" Type="http://schemas.openxmlformats.org/officeDocument/2006/relationships/image" Target="../media/image6.jpeg"/><Relationship Id="rId4" Type="http://schemas.openxmlformats.org/officeDocument/2006/relationships/image" Target="../media/image5.jpe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9" descr="Background pattern&#10;&#10;Description automatically generated">
            <a:extLst>
              <a:ext uri="{FF2B5EF4-FFF2-40B4-BE49-F238E27FC236}">
                <a16:creationId xmlns:a16="http://schemas.microsoft.com/office/drawing/2014/main" id="{A8E58704-B8CB-DEC7-F766-CAE75AEDAD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5"/>
            <a:ext cx="9142200" cy="7065245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C3932F16-556A-5B6D-A40B-095D5971A3C0}"/>
              </a:ext>
            </a:extLst>
          </p:cNvPr>
          <p:cNvSpPr txBox="1"/>
          <p:nvPr/>
        </p:nvSpPr>
        <p:spPr>
          <a:xfrm>
            <a:off x="452213" y="3368972"/>
            <a:ext cx="8237783" cy="3067828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en-US" sz="3333" dirty="0">
                <a:solidFill>
                  <a:schemeClr val="bg1"/>
                </a:solidFill>
              </a:rPr>
              <a:t>Protein Correlation Tool</a:t>
            </a:r>
          </a:p>
          <a:p>
            <a:pPr algn="ctr"/>
            <a:endParaRPr lang="en-US" sz="2667" dirty="0">
              <a:solidFill>
                <a:schemeClr val="bg1"/>
              </a:solidFill>
              <a:cs typeface="Calibri"/>
            </a:endParaRPr>
          </a:p>
          <a:p>
            <a:pPr algn="ctr"/>
            <a:r>
              <a:rPr lang="en-US" sz="2667" dirty="0">
                <a:solidFill>
                  <a:schemeClr val="bg1"/>
                </a:solidFill>
              </a:rPr>
              <a:t>Kevin Yang</a:t>
            </a:r>
          </a:p>
          <a:p>
            <a:pPr algn="ctr"/>
            <a:r>
              <a:rPr lang="en-US" sz="2667" dirty="0">
                <a:solidFill>
                  <a:schemeClr val="bg1"/>
                </a:solidFill>
              </a:rPr>
              <a:t>Fall 2022</a:t>
            </a:r>
          </a:p>
          <a:p>
            <a:pPr algn="ctr"/>
            <a:r>
              <a:rPr lang="en-US" sz="2667" dirty="0">
                <a:solidFill>
                  <a:schemeClr val="bg1"/>
                </a:solidFill>
              </a:rPr>
              <a:t>Faculty Mentor: Dr. Samir Abdelrahman</a:t>
            </a:r>
          </a:p>
          <a:p>
            <a:pPr algn="ctr"/>
            <a:r>
              <a:rPr lang="en-US" sz="2667" dirty="0">
                <a:solidFill>
                  <a:schemeClr val="bg1"/>
                </a:solidFill>
              </a:rPr>
              <a:t>Industry Mentor: Jake Carter</a:t>
            </a:r>
          </a:p>
          <a:p>
            <a:pPr algn="ctr"/>
            <a:endParaRPr lang="en-US" sz="2667" dirty="0">
              <a:solidFill>
                <a:schemeClr val="bg1"/>
              </a:solidFill>
              <a:cs typeface="Calibri"/>
            </a:endParaRPr>
          </a:p>
        </p:txBody>
      </p:sp>
      <p:pic>
        <p:nvPicPr>
          <p:cNvPr id="10" name="Picture 10" descr="Logo&#10;&#10;Description automatically generated">
            <a:extLst>
              <a:ext uri="{FF2B5EF4-FFF2-40B4-BE49-F238E27FC236}">
                <a16:creationId xmlns:a16="http://schemas.microsoft.com/office/drawing/2014/main" id="{AA61F4BF-8674-F67D-813F-9B397038E67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52938" y="226183"/>
            <a:ext cx="6036331" cy="21235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179424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Title 1">
            <a:extLst>
              <a:ext uri="{FF2B5EF4-FFF2-40B4-BE49-F238E27FC236}">
                <a16:creationId xmlns:a16="http://schemas.microsoft.com/office/drawing/2014/main" id="{F5BD2A3C-3416-4312-8A14-F6C26C4314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1" y="365131"/>
            <a:ext cx="7886700" cy="901971"/>
          </a:xfrm>
        </p:spPr>
        <p:txBody>
          <a:bodyPr>
            <a:normAutofit/>
          </a:bodyPr>
          <a:lstStyle/>
          <a:p>
            <a:r>
              <a:rPr lang="en-US" sz="3200" kern="0" dirty="0">
                <a:latin typeface="Verdana Pro" panose="020B0604030504040204" pitchFamily="34" charset="0"/>
              </a:rPr>
              <a:t>Skills &amp; Knowledge</a:t>
            </a:r>
            <a:endParaRPr lang="en-US" sz="3200" dirty="0">
              <a:latin typeface="Verdana Pro" panose="020B060403050404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1E876E-BDFE-6196-8652-6EA5E906BE1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8655" y="1486219"/>
            <a:ext cx="7982613" cy="4803264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en-US" dirty="0">
                <a:latin typeface="Verdana Pro" panose="020B0604030504040204" pitchFamily="34" charset="0"/>
              </a:rPr>
              <a:t>Polars</a:t>
            </a:r>
          </a:p>
        </p:txBody>
      </p:sp>
      <p:pic>
        <p:nvPicPr>
          <p:cNvPr id="2054" name="Picture 6">
            <a:extLst>
              <a:ext uri="{FF2B5EF4-FFF2-40B4-BE49-F238E27FC236}">
                <a16:creationId xmlns:a16="http://schemas.microsoft.com/office/drawing/2014/main" id="{6C9BDBB6-6B0B-195A-EC2C-7B929AFBFE4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2261864"/>
            <a:ext cx="9144000" cy="38068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951975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Title 1">
            <a:extLst>
              <a:ext uri="{FF2B5EF4-FFF2-40B4-BE49-F238E27FC236}">
                <a16:creationId xmlns:a16="http://schemas.microsoft.com/office/drawing/2014/main" id="{F5BD2A3C-3416-4312-8A14-F6C26C4314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1" y="365131"/>
            <a:ext cx="7886700" cy="901971"/>
          </a:xfrm>
        </p:spPr>
        <p:txBody>
          <a:bodyPr>
            <a:normAutofit/>
          </a:bodyPr>
          <a:lstStyle/>
          <a:p>
            <a:r>
              <a:rPr lang="en-US" sz="3200" kern="0" dirty="0">
                <a:latin typeface="Verdana Pro" panose="020B0604030504040204" pitchFamily="34" charset="0"/>
              </a:rPr>
              <a:t>Skills &amp; Knowledge</a:t>
            </a:r>
            <a:endParaRPr lang="en-US" sz="3200" dirty="0">
              <a:latin typeface="Verdana Pro" panose="020B060403050404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1E876E-BDFE-6196-8652-6EA5E906BE1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8655" y="1486219"/>
            <a:ext cx="7982613" cy="4803264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en-US" dirty="0">
                <a:latin typeface="Verdana Pro" panose="020B0604030504040204" pitchFamily="34" charset="0"/>
              </a:rPr>
              <a:t>Ray &amp; </a:t>
            </a:r>
            <a:r>
              <a:rPr lang="en-US" dirty="0" err="1">
                <a:latin typeface="Verdana Pro" panose="020B0604030504040204" pitchFamily="34" charset="0"/>
              </a:rPr>
              <a:t>Anyscale</a:t>
            </a:r>
            <a:endParaRPr lang="en-US" dirty="0">
              <a:latin typeface="Verdana Pro" panose="020B0604030504040204" pitchFamily="34" charset="0"/>
            </a:endParaRPr>
          </a:p>
          <a:p>
            <a:pPr>
              <a:lnSpc>
                <a:spcPct val="100000"/>
              </a:lnSpc>
            </a:pPr>
            <a:endParaRPr lang="en-US" dirty="0">
              <a:latin typeface="Verdana Pro" panose="020B0604030504040204" pitchFamily="34" charset="0"/>
            </a:endParaRPr>
          </a:p>
        </p:txBody>
      </p:sp>
      <p:pic>
        <p:nvPicPr>
          <p:cNvPr id="3076" name="Picture 4">
            <a:extLst>
              <a:ext uri="{FF2B5EF4-FFF2-40B4-BE49-F238E27FC236}">
                <a16:creationId xmlns:a16="http://schemas.microsoft.com/office/drawing/2014/main" id="{3838F36D-1780-58E3-EAE3-2995A5ADAFD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7000" y="2084451"/>
            <a:ext cx="8890000" cy="3606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5288210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Title 1">
            <a:extLst>
              <a:ext uri="{FF2B5EF4-FFF2-40B4-BE49-F238E27FC236}">
                <a16:creationId xmlns:a16="http://schemas.microsoft.com/office/drawing/2014/main" id="{F5BD2A3C-3416-4312-8A14-F6C26C4314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1" y="365131"/>
            <a:ext cx="7886700" cy="901971"/>
          </a:xfrm>
        </p:spPr>
        <p:txBody>
          <a:bodyPr>
            <a:normAutofit/>
          </a:bodyPr>
          <a:lstStyle/>
          <a:p>
            <a:r>
              <a:rPr lang="en-US" sz="3200" kern="0" dirty="0">
                <a:latin typeface="Verdana Pro" panose="020B0604030504040204" pitchFamily="34" charset="0"/>
              </a:rPr>
              <a:t>Skills &amp; Knowledge</a:t>
            </a:r>
            <a:endParaRPr lang="en-US" sz="3200" dirty="0">
              <a:latin typeface="Verdana Pro" panose="020B060403050404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1E876E-BDFE-6196-8652-6EA5E906BE1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8655" y="1486219"/>
            <a:ext cx="7982613" cy="4803264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en-US" dirty="0">
                <a:latin typeface="Verdana Pro" panose="020B0604030504040204" pitchFamily="34" charset="0"/>
              </a:rPr>
              <a:t>Amazon Web Services (AWS)</a:t>
            </a:r>
          </a:p>
          <a:p>
            <a:pPr lvl="1">
              <a:lnSpc>
                <a:spcPct val="100000"/>
              </a:lnSpc>
            </a:pPr>
            <a:r>
              <a:rPr lang="en-US" sz="2100" dirty="0">
                <a:latin typeface="Verdana Pro" panose="020B0604030504040204" pitchFamily="34" charset="0"/>
              </a:rPr>
              <a:t>S3</a:t>
            </a:r>
          </a:p>
          <a:p>
            <a:pPr lvl="1">
              <a:lnSpc>
                <a:spcPct val="100000"/>
              </a:lnSpc>
            </a:pPr>
            <a:r>
              <a:rPr lang="en-US" sz="2100" dirty="0">
                <a:latin typeface="Verdana Pro" panose="020B0604030504040204" pitchFamily="34" charset="0"/>
              </a:rPr>
              <a:t>DynamoDB</a:t>
            </a:r>
          </a:p>
          <a:p>
            <a:pPr>
              <a:lnSpc>
                <a:spcPct val="100000"/>
              </a:lnSpc>
            </a:pPr>
            <a:endParaRPr lang="en-US" dirty="0">
              <a:latin typeface="Verdana Pro" panose="020B0604030504040204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71AD104-F8FF-6901-6D6C-7A22D9EB30B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233" r="-484" b="37954"/>
          <a:stretch/>
        </p:blipFill>
        <p:spPr>
          <a:xfrm>
            <a:off x="0" y="2928883"/>
            <a:ext cx="9169716" cy="285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385354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Title 1">
            <a:extLst>
              <a:ext uri="{FF2B5EF4-FFF2-40B4-BE49-F238E27FC236}">
                <a16:creationId xmlns:a16="http://schemas.microsoft.com/office/drawing/2014/main" id="{F5BD2A3C-3416-4312-8A14-F6C26C4314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1" y="365131"/>
            <a:ext cx="7886700" cy="901971"/>
          </a:xfrm>
        </p:spPr>
        <p:txBody>
          <a:bodyPr>
            <a:normAutofit/>
          </a:bodyPr>
          <a:lstStyle/>
          <a:p>
            <a:r>
              <a:rPr lang="en-US" sz="3200" kern="0" dirty="0">
                <a:latin typeface="Verdana Pro" panose="020B0604030504040204" pitchFamily="34" charset="0"/>
              </a:rPr>
              <a:t>Skills &amp; Knowledge</a:t>
            </a:r>
            <a:endParaRPr lang="en-US" sz="3200" dirty="0">
              <a:latin typeface="Verdana Pro" panose="020B060403050404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1E876E-BDFE-6196-8652-6EA5E906BE1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8655" y="1486219"/>
            <a:ext cx="7982613" cy="4803264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en-US" dirty="0" err="1">
                <a:latin typeface="Verdana Pro" panose="020B0604030504040204" pitchFamily="34" charset="0"/>
              </a:rPr>
              <a:t>Streamlit</a:t>
            </a:r>
            <a:endParaRPr lang="en-US" dirty="0">
              <a:latin typeface="Verdana Pro" panose="020B0604030504040204" pitchFamily="34" charset="0"/>
            </a:endParaRPr>
          </a:p>
          <a:p>
            <a:pPr marL="0" indent="0">
              <a:lnSpc>
                <a:spcPct val="100000"/>
              </a:lnSpc>
              <a:buNone/>
            </a:pPr>
            <a:endParaRPr lang="en-US" dirty="0">
              <a:latin typeface="Verdana Pro" panose="020B0604030504040204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0CC26BF-3074-B51B-FDB1-67189F6F804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06310" y="1481337"/>
            <a:ext cx="6210179" cy="48081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740438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Title 1">
            <a:extLst>
              <a:ext uri="{FF2B5EF4-FFF2-40B4-BE49-F238E27FC236}">
                <a16:creationId xmlns:a16="http://schemas.microsoft.com/office/drawing/2014/main" id="{F5BD2A3C-3416-4312-8A14-F6C26C4314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1" y="365131"/>
            <a:ext cx="7886700" cy="901971"/>
          </a:xfrm>
        </p:spPr>
        <p:txBody>
          <a:bodyPr>
            <a:normAutofit/>
          </a:bodyPr>
          <a:lstStyle/>
          <a:p>
            <a:r>
              <a:rPr lang="en-US" sz="3200" kern="0" dirty="0">
                <a:latin typeface="Verdana Pro" panose="020B0604030504040204" pitchFamily="34" charset="0"/>
              </a:rPr>
              <a:t>Data Architecture</a:t>
            </a:r>
            <a:endParaRPr lang="en-US" sz="3200" dirty="0">
              <a:latin typeface="Verdana Pro" panose="020B0604030504040204" pitchFamily="34" charset="0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9B52A12-DD78-0824-919C-0864ACBDEF9E}"/>
              </a:ext>
            </a:extLst>
          </p:cNvPr>
          <p:cNvSpPr/>
          <p:nvPr/>
        </p:nvSpPr>
        <p:spPr>
          <a:xfrm>
            <a:off x="218648" y="2147937"/>
            <a:ext cx="8925355" cy="3941895"/>
          </a:xfrm>
          <a:prstGeom prst="rect">
            <a:avLst/>
          </a:prstGeom>
          <a:solidFill>
            <a:schemeClr val="bg1"/>
          </a:solidFill>
          <a:ln>
            <a:solidFill>
              <a:srgbClr val="00B05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AU" sz="1440" dirty="0">
                <a:solidFill>
                  <a:srgbClr val="005DB9"/>
                </a:solidFill>
              </a:rPr>
              <a:t>Data Hub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D604C9C-FBAA-F3FE-19A3-011C50C897A9}"/>
              </a:ext>
            </a:extLst>
          </p:cNvPr>
          <p:cNvSpPr txBox="1"/>
          <p:nvPr/>
        </p:nvSpPr>
        <p:spPr>
          <a:xfrm rot="16200000">
            <a:off x="-638709" y="5189987"/>
            <a:ext cx="144820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AU" sz="1200" b="1" dirty="0">
                <a:solidFill>
                  <a:srgbClr val="005DB9"/>
                </a:solidFill>
              </a:rPr>
              <a:t>Ingest Layer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FBDB42B-024D-79FF-F2AF-9CF3CC3A3B08}"/>
              </a:ext>
            </a:extLst>
          </p:cNvPr>
          <p:cNvSpPr txBox="1"/>
          <p:nvPr/>
        </p:nvSpPr>
        <p:spPr>
          <a:xfrm rot="16200000">
            <a:off x="-1040769" y="3180663"/>
            <a:ext cx="223956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AU" sz="1200" b="1" dirty="0">
                <a:solidFill>
                  <a:srgbClr val="005DB9"/>
                </a:solidFill>
              </a:rPr>
              <a:t>Management Layer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4C5A8627-981B-63AA-5F01-003C0A36FCFF}"/>
              </a:ext>
            </a:extLst>
          </p:cNvPr>
          <p:cNvSpPr/>
          <p:nvPr/>
        </p:nvSpPr>
        <p:spPr>
          <a:xfrm>
            <a:off x="306280" y="4685999"/>
            <a:ext cx="8754571" cy="1293109"/>
          </a:xfrm>
          <a:prstGeom prst="rect">
            <a:avLst/>
          </a:prstGeom>
          <a:solidFill>
            <a:schemeClr val="bg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AU" sz="1200" dirty="0">
                <a:solidFill>
                  <a:srgbClr val="005DB9"/>
                </a:solidFill>
              </a:rPr>
              <a:t>Landing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D5AB51C-4530-ABC4-E25A-D8ACD24BD43F}"/>
              </a:ext>
            </a:extLst>
          </p:cNvPr>
          <p:cNvSpPr/>
          <p:nvPr/>
        </p:nvSpPr>
        <p:spPr>
          <a:xfrm>
            <a:off x="2213770" y="5021948"/>
            <a:ext cx="1444239" cy="722624"/>
          </a:xfrm>
          <a:prstGeom prst="rect">
            <a:avLst/>
          </a:prstGeom>
          <a:solidFill>
            <a:srgbClr val="00B0F0"/>
          </a:solidFill>
          <a:ln w="127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2160" dirty="0" err="1">
                <a:solidFill>
                  <a:schemeClr val="tx1"/>
                </a:solidFill>
              </a:rPr>
              <a:t>InterPro</a:t>
            </a:r>
            <a:endParaRPr lang="en-AU" sz="2160" dirty="0">
              <a:solidFill>
                <a:schemeClr val="tx1"/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7E1A2DAD-EDFF-0A90-FE23-EF0579B0447B}"/>
              </a:ext>
            </a:extLst>
          </p:cNvPr>
          <p:cNvSpPr/>
          <p:nvPr/>
        </p:nvSpPr>
        <p:spPr>
          <a:xfrm>
            <a:off x="459913" y="4982367"/>
            <a:ext cx="1444239" cy="722624"/>
          </a:xfrm>
          <a:prstGeom prst="rect">
            <a:avLst/>
          </a:prstGeom>
          <a:solidFill>
            <a:srgbClr val="FFFF00"/>
          </a:solidFill>
          <a:ln w="127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2160" dirty="0" err="1">
                <a:solidFill>
                  <a:schemeClr val="tx1"/>
                </a:solidFill>
              </a:rPr>
              <a:t>UniProt</a:t>
            </a:r>
            <a:endParaRPr lang="en-AU" sz="2160" dirty="0">
              <a:solidFill>
                <a:schemeClr val="tx1"/>
              </a:solidFill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4A69561-1C76-248F-747C-279648C76783}"/>
              </a:ext>
            </a:extLst>
          </p:cNvPr>
          <p:cNvSpPr/>
          <p:nvPr/>
        </p:nvSpPr>
        <p:spPr>
          <a:xfrm>
            <a:off x="7508820" y="4989680"/>
            <a:ext cx="1444239" cy="722624"/>
          </a:xfrm>
          <a:prstGeom prst="rect">
            <a:avLst/>
          </a:prstGeom>
          <a:solidFill>
            <a:srgbClr val="00F000"/>
          </a:solidFill>
          <a:ln w="127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2160" dirty="0">
                <a:solidFill>
                  <a:schemeClr val="tx1"/>
                </a:solidFill>
              </a:rPr>
              <a:t>Open Targets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1770CB0F-4ED9-254E-6C7D-ED59F5B54C91}"/>
              </a:ext>
            </a:extLst>
          </p:cNvPr>
          <p:cNvSpPr/>
          <p:nvPr/>
        </p:nvSpPr>
        <p:spPr>
          <a:xfrm>
            <a:off x="4004325" y="5018415"/>
            <a:ext cx="1444239" cy="722624"/>
          </a:xfrm>
          <a:prstGeom prst="rect">
            <a:avLst/>
          </a:prstGeom>
          <a:solidFill>
            <a:srgbClr val="FF0000"/>
          </a:solidFill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09728" tIns="54864" rIns="109728" bIns="5486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AU" sz="2160" dirty="0">
                <a:solidFill>
                  <a:schemeClr val="tx1"/>
                </a:solidFill>
              </a:rPr>
              <a:t>Gene Ontology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2A4696DE-A487-C041-34CC-520E1824D8A9}"/>
              </a:ext>
            </a:extLst>
          </p:cNvPr>
          <p:cNvSpPr/>
          <p:nvPr/>
        </p:nvSpPr>
        <p:spPr>
          <a:xfrm>
            <a:off x="218648" y="1471832"/>
            <a:ext cx="8925355" cy="615851"/>
          </a:xfrm>
          <a:prstGeom prst="rect">
            <a:avLst/>
          </a:prstGeom>
          <a:solidFill>
            <a:schemeClr val="bg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t"/>
          <a:lstStyle/>
          <a:p>
            <a:pPr algn="ctr"/>
            <a:r>
              <a:rPr lang="en-AU" sz="1440" dirty="0">
                <a:solidFill>
                  <a:srgbClr val="005DB9"/>
                </a:solidFill>
              </a:rPr>
              <a:t>Outputs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1B494112-D435-4D30-0BE3-D404056612E5}"/>
              </a:ext>
            </a:extLst>
          </p:cNvPr>
          <p:cNvSpPr txBox="1"/>
          <p:nvPr/>
        </p:nvSpPr>
        <p:spPr>
          <a:xfrm>
            <a:off x="2224137" y="1417530"/>
            <a:ext cx="142350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AU" sz="2000" b="1" dirty="0">
                <a:solidFill>
                  <a:srgbClr val="005DB9"/>
                </a:solidFill>
              </a:rPr>
              <a:t>Apps (</a:t>
            </a:r>
            <a:r>
              <a:rPr lang="en-AU" sz="2000" b="1" dirty="0" err="1">
                <a:solidFill>
                  <a:srgbClr val="005DB9"/>
                </a:solidFill>
              </a:rPr>
              <a:t>Streamlit</a:t>
            </a:r>
            <a:r>
              <a:rPr lang="en-AU" sz="2000" b="1" dirty="0">
                <a:solidFill>
                  <a:srgbClr val="005DB9"/>
                </a:solidFill>
              </a:rPr>
              <a:t>)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9FBCC101-196F-CE3E-44F4-FE40722408EE}"/>
              </a:ext>
            </a:extLst>
          </p:cNvPr>
          <p:cNvSpPr/>
          <p:nvPr/>
        </p:nvSpPr>
        <p:spPr>
          <a:xfrm>
            <a:off x="5757661" y="5018044"/>
            <a:ext cx="1444239" cy="722624"/>
          </a:xfrm>
          <a:prstGeom prst="rect">
            <a:avLst/>
          </a:prstGeom>
          <a:solidFill>
            <a:srgbClr val="F900F3"/>
          </a:solidFill>
          <a:ln w="127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2160" dirty="0" err="1">
                <a:solidFill>
                  <a:schemeClr val="tx1"/>
                </a:solidFill>
              </a:rPr>
              <a:t>Reactome</a:t>
            </a:r>
            <a:endParaRPr lang="en-AU" sz="2160" dirty="0">
              <a:solidFill>
                <a:schemeClr val="tx1"/>
              </a:solidFill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B2435104-BA33-197C-AA6B-A43D86620582}"/>
              </a:ext>
            </a:extLst>
          </p:cNvPr>
          <p:cNvSpPr/>
          <p:nvPr/>
        </p:nvSpPr>
        <p:spPr>
          <a:xfrm>
            <a:off x="304040" y="3557208"/>
            <a:ext cx="8754571" cy="1047177"/>
          </a:xfrm>
          <a:prstGeom prst="rect">
            <a:avLst/>
          </a:prstGeom>
          <a:solidFill>
            <a:schemeClr val="bg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AU" sz="1200" dirty="0">
                <a:solidFill>
                  <a:srgbClr val="005DB9"/>
                </a:solidFill>
              </a:rPr>
              <a:t>Core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54D6B393-2757-AEF0-AF3B-C12D1BBBAB9B}"/>
              </a:ext>
            </a:extLst>
          </p:cNvPr>
          <p:cNvSpPr/>
          <p:nvPr/>
        </p:nvSpPr>
        <p:spPr>
          <a:xfrm>
            <a:off x="2213770" y="3798767"/>
            <a:ext cx="1444239" cy="722624"/>
          </a:xfrm>
          <a:prstGeom prst="rect">
            <a:avLst/>
          </a:prstGeom>
          <a:solidFill>
            <a:srgbClr val="00B0F0"/>
          </a:solidFill>
          <a:ln w="127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2160" dirty="0">
                <a:solidFill>
                  <a:schemeClr val="tx1"/>
                </a:solidFill>
              </a:rPr>
              <a:t>Protein Family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D4BF3FF2-3AFF-97CA-BCC9-0B711F43EBD0}"/>
              </a:ext>
            </a:extLst>
          </p:cNvPr>
          <p:cNvSpPr/>
          <p:nvPr/>
        </p:nvSpPr>
        <p:spPr>
          <a:xfrm>
            <a:off x="459913" y="3759184"/>
            <a:ext cx="1444239" cy="722624"/>
          </a:xfrm>
          <a:prstGeom prst="rect">
            <a:avLst/>
          </a:prstGeom>
          <a:solidFill>
            <a:srgbClr val="FFFF00"/>
          </a:solidFill>
          <a:ln w="127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2160" dirty="0">
                <a:solidFill>
                  <a:schemeClr val="tx1"/>
                </a:solidFill>
              </a:rPr>
              <a:t>Binding Pocket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B9DA5B85-AD05-266B-D7E0-67C497735D7B}"/>
              </a:ext>
            </a:extLst>
          </p:cNvPr>
          <p:cNvSpPr/>
          <p:nvPr/>
        </p:nvSpPr>
        <p:spPr>
          <a:xfrm>
            <a:off x="7508820" y="3766499"/>
            <a:ext cx="1444239" cy="722624"/>
          </a:xfrm>
          <a:prstGeom prst="rect">
            <a:avLst/>
          </a:prstGeom>
          <a:solidFill>
            <a:srgbClr val="00F000"/>
          </a:solidFill>
          <a:ln w="127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2160" dirty="0">
                <a:solidFill>
                  <a:schemeClr val="tx1"/>
                </a:solidFill>
              </a:rPr>
              <a:t>Diseases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9762BB48-2F41-DEE4-E257-073C3152C10C}"/>
              </a:ext>
            </a:extLst>
          </p:cNvPr>
          <p:cNvSpPr/>
          <p:nvPr/>
        </p:nvSpPr>
        <p:spPr>
          <a:xfrm>
            <a:off x="4004325" y="3795233"/>
            <a:ext cx="1444239" cy="722624"/>
          </a:xfrm>
          <a:prstGeom prst="rect">
            <a:avLst/>
          </a:prstGeom>
          <a:solidFill>
            <a:srgbClr val="FF0000"/>
          </a:solidFill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09728" tIns="54864" rIns="109728" bIns="5486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AU" sz="2160" dirty="0">
                <a:solidFill>
                  <a:schemeClr val="tx1"/>
                </a:solidFill>
              </a:rPr>
              <a:t>Gene Ontology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75AC129E-7729-3264-A726-1C7B15A3CB47}"/>
              </a:ext>
            </a:extLst>
          </p:cNvPr>
          <p:cNvSpPr/>
          <p:nvPr/>
        </p:nvSpPr>
        <p:spPr>
          <a:xfrm>
            <a:off x="5757661" y="3794863"/>
            <a:ext cx="1444239" cy="722624"/>
          </a:xfrm>
          <a:prstGeom prst="rect">
            <a:avLst/>
          </a:prstGeom>
          <a:solidFill>
            <a:srgbClr val="F900F3"/>
          </a:solidFill>
          <a:ln w="127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2160" dirty="0">
                <a:solidFill>
                  <a:schemeClr val="tx1"/>
                </a:solidFill>
              </a:rPr>
              <a:t>Metabolic Pathways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001A0DE0-5E0B-9EFD-DD52-8DAF12A2ED88}"/>
              </a:ext>
            </a:extLst>
          </p:cNvPr>
          <p:cNvSpPr/>
          <p:nvPr/>
        </p:nvSpPr>
        <p:spPr>
          <a:xfrm>
            <a:off x="304040" y="2407236"/>
            <a:ext cx="8754571" cy="1050787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AU" sz="1200" dirty="0">
                <a:solidFill>
                  <a:srgbClr val="005DB9"/>
                </a:solidFill>
              </a:rPr>
              <a:t>Published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1A3D3073-58EF-96DC-D7C8-441B6D9E3AC2}"/>
              </a:ext>
            </a:extLst>
          </p:cNvPr>
          <p:cNvSpPr/>
          <p:nvPr/>
        </p:nvSpPr>
        <p:spPr>
          <a:xfrm>
            <a:off x="2253168" y="2617100"/>
            <a:ext cx="1444239" cy="722624"/>
          </a:xfrm>
          <a:prstGeom prst="rect">
            <a:avLst/>
          </a:prstGeom>
          <a:solidFill>
            <a:schemeClr val="bg1"/>
          </a:solidFill>
          <a:ln w="127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2160" dirty="0">
                <a:solidFill>
                  <a:schemeClr val="tx1"/>
                </a:solidFill>
              </a:rPr>
              <a:t>Correlation Score</a:t>
            </a:r>
          </a:p>
        </p:txBody>
      </p:sp>
    </p:spTree>
    <p:extLst>
      <p:ext uri="{BB962C8B-B14F-4D97-AF65-F5344CB8AC3E}">
        <p14:creationId xmlns:p14="http://schemas.microsoft.com/office/powerpoint/2010/main" val="112665923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Title 1">
            <a:extLst>
              <a:ext uri="{FF2B5EF4-FFF2-40B4-BE49-F238E27FC236}">
                <a16:creationId xmlns:a16="http://schemas.microsoft.com/office/drawing/2014/main" id="{F5BD2A3C-3416-4312-8A14-F6C26C4314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1" y="365131"/>
            <a:ext cx="7886700" cy="901971"/>
          </a:xfrm>
        </p:spPr>
        <p:txBody>
          <a:bodyPr>
            <a:normAutofit/>
          </a:bodyPr>
          <a:lstStyle/>
          <a:p>
            <a:r>
              <a:rPr lang="en-US" sz="3200" kern="0" dirty="0">
                <a:latin typeface="Verdana Pro" panose="020B0604030504040204" pitchFamily="34" charset="0"/>
              </a:rPr>
              <a:t>Landing</a:t>
            </a:r>
            <a:endParaRPr lang="en-US" sz="3200" dirty="0">
              <a:latin typeface="Verdana Pro" panose="020B060403050404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1E876E-BDFE-6196-8652-6EA5E906BE1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26378" y="3342867"/>
            <a:ext cx="7982613" cy="2860483"/>
          </a:xfrm>
        </p:spPr>
        <p:txBody>
          <a:bodyPr>
            <a:normAutofit/>
          </a:bodyPr>
          <a:lstStyle/>
          <a:p>
            <a:pPr>
              <a:lnSpc>
                <a:spcPct val="200000"/>
              </a:lnSpc>
            </a:pPr>
            <a:r>
              <a:rPr lang="en-US" dirty="0">
                <a:latin typeface="Verdana Pro" panose="020B0604030504040204" pitchFamily="34" charset="0"/>
              </a:rPr>
              <a:t>Unstructured</a:t>
            </a:r>
          </a:p>
          <a:p>
            <a:pPr>
              <a:lnSpc>
                <a:spcPct val="200000"/>
              </a:lnSpc>
            </a:pPr>
            <a:r>
              <a:rPr lang="en-US" dirty="0">
                <a:latin typeface="Verdana Pro" panose="020B0604030504040204" pitchFamily="34" charset="0"/>
              </a:rPr>
              <a:t>Copy of raw data from external databases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EB9CFF30-EEC0-34A2-FBDD-C8DBFBC5AD10}"/>
              </a:ext>
            </a:extLst>
          </p:cNvPr>
          <p:cNvSpPr/>
          <p:nvPr/>
        </p:nvSpPr>
        <p:spPr>
          <a:xfrm>
            <a:off x="194718" y="1467787"/>
            <a:ext cx="8754571" cy="1293109"/>
          </a:xfrm>
          <a:prstGeom prst="rect">
            <a:avLst/>
          </a:prstGeom>
          <a:solidFill>
            <a:schemeClr val="bg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AU" sz="1200" dirty="0">
                <a:solidFill>
                  <a:srgbClr val="005DB9"/>
                </a:solidFill>
              </a:rPr>
              <a:t>Landing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0A17FEA-4276-A268-3013-BF24020626F9}"/>
              </a:ext>
            </a:extLst>
          </p:cNvPr>
          <p:cNvSpPr/>
          <p:nvPr/>
        </p:nvSpPr>
        <p:spPr>
          <a:xfrm>
            <a:off x="2102208" y="1803735"/>
            <a:ext cx="1444239" cy="722624"/>
          </a:xfrm>
          <a:prstGeom prst="rect">
            <a:avLst/>
          </a:prstGeom>
          <a:solidFill>
            <a:srgbClr val="00B0F0"/>
          </a:solidFill>
          <a:ln w="127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2160" dirty="0" err="1">
                <a:solidFill>
                  <a:schemeClr val="tx1"/>
                </a:solidFill>
              </a:rPr>
              <a:t>InterPro</a:t>
            </a:r>
            <a:endParaRPr lang="en-AU" sz="2160" dirty="0">
              <a:solidFill>
                <a:schemeClr val="tx1"/>
              </a:solidFill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637DA3E1-3F9F-4918-07BD-F257D7BF191A}"/>
              </a:ext>
            </a:extLst>
          </p:cNvPr>
          <p:cNvSpPr/>
          <p:nvPr/>
        </p:nvSpPr>
        <p:spPr>
          <a:xfrm>
            <a:off x="348350" y="1764153"/>
            <a:ext cx="1444239" cy="722624"/>
          </a:xfrm>
          <a:prstGeom prst="rect">
            <a:avLst/>
          </a:prstGeom>
          <a:solidFill>
            <a:srgbClr val="FFFF00"/>
          </a:solidFill>
          <a:ln w="127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2160" dirty="0" err="1">
                <a:solidFill>
                  <a:schemeClr val="tx1"/>
                </a:solidFill>
              </a:rPr>
              <a:t>UniProt</a:t>
            </a:r>
            <a:endParaRPr lang="en-AU" sz="2160" dirty="0">
              <a:solidFill>
                <a:schemeClr val="tx1"/>
              </a:solidFill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353B6DEE-7AB2-C8CE-A63E-5759F3702B72}"/>
              </a:ext>
            </a:extLst>
          </p:cNvPr>
          <p:cNvSpPr/>
          <p:nvPr/>
        </p:nvSpPr>
        <p:spPr>
          <a:xfrm>
            <a:off x="7397257" y="1771467"/>
            <a:ext cx="1444239" cy="722624"/>
          </a:xfrm>
          <a:prstGeom prst="rect">
            <a:avLst/>
          </a:prstGeom>
          <a:solidFill>
            <a:srgbClr val="00F000"/>
          </a:solidFill>
          <a:ln w="127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2160" dirty="0">
                <a:solidFill>
                  <a:schemeClr val="tx1"/>
                </a:solidFill>
              </a:rPr>
              <a:t>Open Targets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902BC60-0362-84A0-28CC-83743938A7EC}"/>
              </a:ext>
            </a:extLst>
          </p:cNvPr>
          <p:cNvSpPr/>
          <p:nvPr/>
        </p:nvSpPr>
        <p:spPr>
          <a:xfrm>
            <a:off x="3892762" y="1800203"/>
            <a:ext cx="1444239" cy="722624"/>
          </a:xfrm>
          <a:prstGeom prst="rect">
            <a:avLst/>
          </a:prstGeom>
          <a:solidFill>
            <a:srgbClr val="FF0000"/>
          </a:solidFill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09728" tIns="54864" rIns="109728" bIns="5486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AU" sz="2160" dirty="0">
                <a:solidFill>
                  <a:schemeClr val="tx1"/>
                </a:solidFill>
              </a:rPr>
              <a:t>Gene Ontology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EA30611-6AA1-4BD6-DA37-FDE5CB12F32F}"/>
              </a:ext>
            </a:extLst>
          </p:cNvPr>
          <p:cNvSpPr/>
          <p:nvPr/>
        </p:nvSpPr>
        <p:spPr>
          <a:xfrm>
            <a:off x="5646098" y="1799831"/>
            <a:ext cx="1444239" cy="722624"/>
          </a:xfrm>
          <a:prstGeom prst="rect">
            <a:avLst/>
          </a:prstGeom>
          <a:solidFill>
            <a:srgbClr val="F900F3"/>
          </a:solidFill>
          <a:ln w="127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2160" dirty="0" err="1">
                <a:solidFill>
                  <a:schemeClr val="tx1"/>
                </a:solidFill>
              </a:rPr>
              <a:t>Reactome</a:t>
            </a:r>
            <a:endParaRPr lang="en-AU" sz="216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480335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Title 1">
            <a:extLst>
              <a:ext uri="{FF2B5EF4-FFF2-40B4-BE49-F238E27FC236}">
                <a16:creationId xmlns:a16="http://schemas.microsoft.com/office/drawing/2014/main" id="{F5BD2A3C-3416-4312-8A14-F6C26C4314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1" y="365131"/>
            <a:ext cx="7886700" cy="901971"/>
          </a:xfrm>
        </p:spPr>
        <p:txBody>
          <a:bodyPr>
            <a:normAutofit/>
          </a:bodyPr>
          <a:lstStyle/>
          <a:p>
            <a:r>
              <a:rPr lang="en-US" sz="3200" kern="0" dirty="0">
                <a:latin typeface="Verdana Pro" panose="020B0604030504040204" pitchFamily="34" charset="0"/>
              </a:rPr>
              <a:t>Core</a:t>
            </a:r>
            <a:endParaRPr lang="en-US" sz="3200" dirty="0">
              <a:latin typeface="Verdana Pro" panose="020B060403050404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1E876E-BDFE-6196-8652-6EA5E906BE1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26378" y="3342867"/>
            <a:ext cx="7982613" cy="2860483"/>
          </a:xfrm>
        </p:spPr>
        <p:txBody>
          <a:bodyPr>
            <a:normAutofit/>
          </a:bodyPr>
          <a:lstStyle/>
          <a:p>
            <a:pPr>
              <a:lnSpc>
                <a:spcPct val="200000"/>
              </a:lnSpc>
            </a:pPr>
            <a:r>
              <a:rPr lang="en-US" dirty="0">
                <a:latin typeface="Verdana Pro" panose="020B0604030504040204" pitchFamily="34" charset="0"/>
              </a:rPr>
              <a:t>Standardized Data</a:t>
            </a:r>
          </a:p>
          <a:p>
            <a:pPr>
              <a:lnSpc>
                <a:spcPct val="200000"/>
              </a:lnSpc>
            </a:pPr>
            <a:r>
              <a:rPr lang="en-US" dirty="0">
                <a:latin typeface="Verdana Pro" panose="020B0604030504040204" pitchFamily="34" charset="0"/>
              </a:rPr>
              <a:t>Reusable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05021D8B-CC15-A42C-F2AE-958FB0D62D6A}"/>
              </a:ext>
            </a:extLst>
          </p:cNvPr>
          <p:cNvSpPr/>
          <p:nvPr/>
        </p:nvSpPr>
        <p:spPr>
          <a:xfrm>
            <a:off x="194718" y="1781397"/>
            <a:ext cx="8754571" cy="1047177"/>
          </a:xfrm>
          <a:prstGeom prst="rect">
            <a:avLst/>
          </a:prstGeom>
          <a:solidFill>
            <a:schemeClr val="bg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AU" sz="1200" dirty="0">
                <a:solidFill>
                  <a:srgbClr val="005DB9"/>
                </a:solidFill>
              </a:rPr>
              <a:t>Core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47781CF-D7B7-13D5-D8B5-3E27EC610D69}"/>
              </a:ext>
            </a:extLst>
          </p:cNvPr>
          <p:cNvSpPr/>
          <p:nvPr/>
        </p:nvSpPr>
        <p:spPr>
          <a:xfrm>
            <a:off x="2104448" y="2022956"/>
            <a:ext cx="1444239" cy="722624"/>
          </a:xfrm>
          <a:prstGeom prst="rect">
            <a:avLst/>
          </a:prstGeom>
          <a:solidFill>
            <a:srgbClr val="00B0F0"/>
          </a:solidFill>
          <a:ln w="127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2160" dirty="0">
                <a:solidFill>
                  <a:schemeClr val="tx1"/>
                </a:solidFill>
              </a:rPr>
              <a:t>Protein Family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A7B2907F-4D45-9CE7-64A0-B36DFE966876}"/>
              </a:ext>
            </a:extLst>
          </p:cNvPr>
          <p:cNvSpPr/>
          <p:nvPr/>
        </p:nvSpPr>
        <p:spPr>
          <a:xfrm>
            <a:off x="350590" y="1983375"/>
            <a:ext cx="1444239" cy="722624"/>
          </a:xfrm>
          <a:prstGeom prst="rect">
            <a:avLst/>
          </a:prstGeom>
          <a:solidFill>
            <a:srgbClr val="FFFF00"/>
          </a:solidFill>
          <a:ln w="127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2160" dirty="0">
                <a:solidFill>
                  <a:schemeClr val="tx1"/>
                </a:solidFill>
              </a:rPr>
              <a:t>Binding Pocket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025935F-FF05-2A2E-EE55-9C84E11D57E3}"/>
              </a:ext>
            </a:extLst>
          </p:cNvPr>
          <p:cNvSpPr/>
          <p:nvPr/>
        </p:nvSpPr>
        <p:spPr>
          <a:xfrm>
            <a:off x="7399497" y="1990688"/>
            <a:ext cx="1444239" cy="722624"/>
          </a:xfrm>
          <a:prstGeom prst="rect">
            <a:avLst/>
          </a:prstGeom>
          <a:solidFill>
            <a:srgbClr val="00F000"/>
          </a:solidFill>
          <a:ln w="127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2160" dirty="0">
                <a:solidFill>
                  <a:schemeClr val="tx1"/>
                </a:solidFill>
              </a:rPr>
              <a:t>Diseases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C0421FD9-076E-5C4A-846B-1605719963A0}"/>
              </a:ext>
            </a:extLst>
          </p:cNvPr>
          <p:cNvSpPr/>
          <p:nvPr/>
        </p:nvSpPr>
        <p:spPr>
          <a:xfrm>
            <a:off x="3895002" y="2019423"/>
            <a:ext cx="1444239" cy="722624"/>
          </a:xfrm>
          <a:prstGeom prst="rect">
            <a:avLst/>
          </a:prstGeom>
          <a:solidFill>
            <a:srgbClr val="FF0000"/>
          </a:solidFill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09728" tIns="54864" rIns="109728" bIns="5486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AU" sz="2160" dirty="0">
                <a:solidFill>
                  <a:schemeClr val="tx1"/>
                </a:solidFill>
              </a:rPr>
              <a:t>Gene Ontology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4CE0F8A-68B5-E827-834A-C2EEAB7123AF}"/>
              </a:ext>
            </a:extLst>
          </p:cNvPr>
          <p:cNvSpPr/>
          <p:nvPr/>
        </p:nvSpPr>
        <p:spPr>
          <a:xfrm>
            <a:off x="5648338" y="2019052"/>
            <a:ext cx="1444239" cy="722624"/>
          </a:xfrm>
          <a:prstGeom prst="rect">
            <a:avLst/>
          </a:prstGeom>
          <a:solidFill>
            <a:srgbClr val="F900F3"/>
          </a:solidFill>
          <a:ln w="127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2160" dirty="0">
                <a:solidFill>
                  <a:schemeClr val="tx1"/>
                </a:solidFill>
              </a:rPr>
              <a:t>Metabolic Pathways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77C99655-7FDD-D125-65AE-C7BEF8D7345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62" t="1" b="-3919"/>
          <a:stretch/>
        </p:blipFill>
        <p:spPr>
          <a:xfrm>
            <a:off x="3455722" y="4773111"/>
            <a:ext cx="5493567" cy="14302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319922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Title 1">
            <a:extLst>
              <a:ext uri="{FF2B5EF4-FFF2-40B4-BE49-F238E27FC236}">
                <a16:creationId xmlns:a16="http://schemas.microsoft.com/office/drawing/2014/main" id="{F5BD2A3C-3416-4312-8A14-F6C26C4314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1" y="365131"/>
            <a:ext cx="7886700" cy="901971"/>
          </a:xfrm>
        </p:spPr>
        <p:txBody>
          <a:bodyPr>
            <a:normAutofit/>
          </a:bodyPr>
          <a:lstStyle/>
          <a:p>
            <a:r>
              <a:rPr lang="en-US" sz="3200" kern="0" dirty="0">
                <a:latin typeface="Verdana Pro" panose="020B0604030504040204" pitchFamily="34" charset="0"/>
              </a:rPr>
              <a:t>Published</a:t>
            </a:r>
            <a:endParaRPr lang="en-US" sz="3200" dirty="0">
              <a:latin typeface="Verdana Pro" panose="020B060403050404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1E876E-BDFE-6196-8652-6EA5E906BE1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26378" y="3342867"/>
            <a:ext cx="7982613" cy="2860483"/>
          </a:xfrm>
        </p:spPr>
        <p:txBody>
          <a:bodyPr>
            <a:normAutofit/>
          </a:bodyPr>
          <a:lstStyle/>
          <a:p>
            <a:pPr>
              <a:lnSpc>
                <a:spcPct val="200000"/>
              </a:lnSpc>
            </a:pPr>
            <a:r>
              <a:rPr lang="en-US" dirty="0">
                <a:latin typeface="Verdana Pro" panose="020B0604030504040204" pitchFamily="34" charset="0"/>
              </a:rPr>
              <a:t>Processed data for task</a:t>
            </a:r>
          </a:p>
          <a:p>
            <a:pPr>
              <a:lnSpc>
                <a:spcPct val="200000"/>
              </a:lnSpc>
            </a:pPr>
            <a:r>
              <a:rPr lang="en-US" dirty="0">
                <a:latin typeface="Verdana Pro" panose="020B0604030504040204" pitchFamily="34" charset="0"/>
              </a:rPr>
              <a:t>Set Similarity Search</a:t>
            </a:r>
          </a:p>
          <a:p>
            <a:pPr>
              <a:lnSpc>
                <a:spcPct val="200000"/>
              </a:lnSpc>
            </a:pPr>
            <a:endParaRPr lang="en-US" dirty="0">
              <a:latin typeface="Verdana Pro" panose="020B0604030504040204" pitchFamily="34" charset="0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0103A8A7-83B1-1A65-45D3-923D65F0D14E}"/>
              </a:ext>
            </a:extLst>
          </p:cNvPr>
          <p:cNvSpPr/>
          <p:nvPr/>
        </p:nvSpPr>
        <p:spPr>
          <a:xfrm>
            <a:off x="194718" y="1779592"/>
            <a:ext cx="8754571" cy="1050787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AU" sz="1200" dirty="0">
                <a:solidFill>
                  <a:srgbClr val="005DB9"/>
                </a:solidFill>
              </a:rPr>
              <a:t>Published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0E2674A-CEF2-6C30-8A2A-B7F1781DCBE9}"/>
              </a:ext>
            </a:extLst>
          </p:cNvPr>
          <p:cNvSpPr/>
          <p:nvPr/>
        </p:nvSpPr>
        <p:spPr>
          <a:xfrm>
            <a:off x="2143845" y="1989455"/>
            <a:ext cx="1444239" cy="722624"/>
          </a:xfrm>
          <a:prstGeom prst="rect">
            <a:avLst/>
          </a:prstGeom>
          <a:solidFill>
            <a:schemeClr val="bg1"/>
          </a:solidFill>
          <a:ln w="127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2160" dirty="0">
                <a:solidFill>
                  <a:schemeClr val="tx1"/>
                </a:solidFill>
              </a:rPr>
              <a:t>Correlation Score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2A1E3605-60C6-B930-8220-D52C7CC120B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52828" y="5152563"/>
            <a:ext cx="4364803" cy="10507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352721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Title 1">
            <a:extLst>
              <a:ext uri="{FF2B5EF4-FFF2-40B4-BE49-F238E27FC236}">
                <a16:creationId xmlns:a16="http://schemas.microsoft.com/office/drawing/2014/main" id="{F5BD2A3C-3416-4312-8A14-F6C26C4314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1" y="365131"/>
            <a:ext cx="7886700" cy="901971"/>
          </a:xfrm>
        </p:spPr>
        <p:txBody>
          <a:bodyPr>
            <a:normAutofit/>
          </a:bodyPr>
          <a:lstStyle/>
          <a:p>
            <a:r>
              <a:rPr lang="en-US" sz="3200" kern="0" dirty="0">
                <a:latin typeface="Verdana Pro" panose="020B0604030504040204" pitchFamily="34" charset="0"/>
              </a:rPr>
              <a:t>Deployed</a:t>
            </a:r>
            <a:endParaRPr lang="en-US" sz="3200" dirty="0">
              <a:latin typeface="Verdana Pro" panose="020B060403050404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1E876E-BDFE-6196-8652-6EA5E906BE1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26378" y="3342867"/>
            <a:ext cx="7982613" cy="2860483"/>
          </a:xfrm>
        </p:spPr>
        <p:txBody>
          <a:bodyPr>
            <a:normAutofit/>
          </a:bodyPr>
          <a:lstStyle/>
          <a:p>
            <a:pPr>
              <a:lnSpc>
                <a:spcPct val="200000"/>
              </a:lnSpc>
            </a:pPr>
            <a:r>
              <a:rPr lang="en-US" dirty="0">
                <a:latin typeface="Verdana Pro" panose="020B0604030504040204" pitchFamily="34" charset="0"/>
              </a:rPr>
              <a:t>Final configuration to be queried,  sorted, and displayed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85E7FB80-EADD-506F-FE50-D05284B197BE}"/>
              </a:ext>
            </a:extLst>
          </p:cNvPr>
          <p:cNvSpPr/>
          <p:nvPr/>
        </p:nvSpPr>
        <p:spPr>
          <a:xfrm>
            <a:off x="123648" y="1471832"/>
            <a:ext cx="8925355" cy="615851"/>
          </a:xfrm>
          <a:prstGeom prst="rect">
            <a:avLst/>
          </a:prstGeom>
          <a:solidFill>
            <a:schemeClr val="bg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t"/>
          <a:lstStyle/>
          <a:p>
            <a:pPr algn="ctr"/>
            <a:r>
              <a:rPr lang="en-AU" sz="1440" dirty="0">
                <a:solidFill>
                  <a:srgbClr val="005DB9"/>
                </a:solidFill>
              </a:rPr>
              <a:t>Outputs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D9FB8F1-8287-8E7A-C95E-F53BCBDE09F7}"/>
              </a:ext>
            </a:extLst>
          </p:cNvPr>
          <p:cNvSpPr txBox="1"/>
          <p:nvPr/>
        </p:nvSpPr>
        <p:spPr>
          <a:xfrm>
            <a:off x="2129137" y="1417530"/>
            <a:ext cx="142350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AU" sz="2000" b="1" dirty="0">
                <a:solidFill>
                  <a:srgbClr val="005DB9"/>
                </a:solidFill>
              </a:rPr>
              <a:t>Apps (</a:t>
            </a:r>
            <a:r>
              <a:rPr lang="en-AU" sz="2000" b="1" dirty="0" err="1">
                <a:solidFill>
                  <a:srgbClr val="005DB9"/>
                </a:solidFill>
              </a:rPr>
              <a:t>Streamlit</a:t>
            </a:r>
            <a:r>
              <a:rPr lang="en-AU" sz="2000" b="1" dirty="0">
                <a:solidFill>
                  <a:srgbClr val="005DB9"/>
                </a:solidFill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9873024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Title 1">
            <a:extLst>
              <a:ext uri="{FF2B5EF4-FFF2-40B4-BE49-F238E27FC236}">
                <a16:creationId xmlns:a16="http://schemas.microsoft.com/office/drawing/2014/main" id="{F5BD2A3C-3416-4312-8A14-F6C26C4314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1" y="365131"/>
            <a:ext cx="7886700" cy="901971"/>
          </a:xfrm>
        </p:spPr>
        <p:txBody>
          <a:bodyPr>
            <a:normAutofit/>
          </a:bodyPr>
          <a:lstStyle/>
          <a:p>
            <a:r>
              <a:rPr lang="en-US" sz="3200" kern="0" dirty="0">
                <a:latin typeface="Verdana Pro" panose="020B0604030504040204" pitchFamily="34" charset="0"/>
              </a:rPr>
              <a:t>Data Architecture</a:t>
            </a:r>
            <a:endParaRPr lang="en-US" sz="3200" dirty="0">
              <a:latin typeface="Verdana Pro" panose="020B0604030504040204" pitchFamily="34" charset="0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9B52A12-DD78-0824-919C-0864ACBDEF9E}"/>
              </a:ext>
            </a:extLst>
          </p:cNvPr>
          <p:cNvSpPr/>
          <p:nvPr/>
        </p:nvSpPr>
        <p:spPr>
          <a:xfrm>
            <a:off x="218648" y="2147937"/>
            <a:ext cx="8925355" cy="3941895"/>
          </a:xfrm>
          <a:prstGeom prst="rect">
            <a:avLst/>
          </a:prstGeom>
          <a:solidFill>
            <a:schemeClr val="bg1"/>
          </a:solidFill>
          <a:ln>
            <a:solidFill>
              <a:srgbClr val="00B05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AU" sz="1440" dirty="0">
                <a:solidFill>
                  <a:srgbClr val="005DB9"/>
                </a:solidFill>
              </a:rPr>
              <a:t>Data Hub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D604C9C-FBAA-F3FE-19A3-011C50C897A9}"/>
              </a:ext>
            </a:extLst>
          </p:cNvPr>
          <p:cNvSpPr txBox="1"/>
          <p:nvPr/>
        </p:nvSpPr>
        <p:spPr>
          <a:xfrm rot="16200000">
            <a:off x="-638709" y="5189987"/>
            <a:ext cx="144820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AU" sz="1200" b="1" dirty="0">
                <a:solidFill>
                  <a:srgbClr val="005DB9"/>
                </a:solidFill>
              </a:rPr>
              <a:t>Ingest Layer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FBDB42B-024D-79FF-F2AF-9CF3CC3A3B08}"/>
              </a:ext>
            </a:extLst>
          </p:cNvPr>
          <p:cNvSpPr txBox="1"/>
          <p:nvPr/>
        </p:nvSpPr>
        <p:spPr>
          <a:xfrm rot="16200000">
            <a:off x="-1040769" y="3180663"/>
            <a:ext cx="223956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AU" sz="1200" b="1" dirty="0">
                <a:solidFill>
                  <a:srgbClr val="005DB9"/>
                </a:solidFill>
              </a:rPr>
              <a:t>Management Layer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4C5A8627-981B-63AA-5F01-003C0A36FCFF}"/>
              </a:ext>
            </a:extLst>
          </p:cNvPr>
          <p:cNvSpPr/>
          <p:nvPr/>
        </p:nvSpPr>
        <p:spPr>
          <a:xfrm>
            <a:off x="306280" y="4685999"/>
            <a:ext cx="8754571" cy="1293109"/>
          </a:xfrm>
          <a:prstGeom prst="rect">
            <a:avLst/>
          </a:prstGeom>
          <a:solidFill>
            <a:schemeClr val="bg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AU" sz="1200" dirty="0">
                <a:solidFill>
                  <a:srgbClr val="005DB9"/>
                </a:solidFill>
              </a:rPr>
              <a:t>Landing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D5AB51C-4530-ABC4-E25A-D8ACD24BD43F}"/>
              </a:ext>
            </a:extLst>
          </p:cNvPr>
          <p:cNvSpPr/>
          <p:nvPr/>
        </p:nvSpPr>
        <p:spPr>
          <a:xfrm>
            <a:off x="2213770" y="5021948"/>
            <a:ext cx="1444239" cy="722624"/>
          </a:xfrm>
          <a:prstGeom prst="rect">
            <a:avLst/>
          </a:prstGeom>
          <a:solidFill>
            <a:srgbClr val="00B0F0"/>
          </a:solidFill>
          <a:ln w="127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2160" dirty="0" err="1">
                <a:solidFill>
                  <a:schemeClr val="tx1"/>
                </a:solidFill>
              </a:rPr>
              <a:t>InterPro</a:t>
            </a:r>
            <a:endParaRPr lang="en-AU" sz="2160" dirty="0">
              <a:solidFill>
                <a:schemeClr val="tx1"/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7E1A2DAD-EDFF-0A90-FE23-EF0579B0447B}"/>
              </a:ext>
            </a:extLst>
          </p:cNvPr>
          <p:cNvSpPr/>
          <p:nvPr/>
        </p:nvSpPr>
        <p:spPr>
          <a:xfrm>
            <a:off x="459913" y="4982367"/>
            <a:ext cx="1444239" cy="722624"/>
          </a:xfrm>
          <a:prstGeom prst="rect">
            <a:avLst/>
          </a:prstGeom>
          <a:solidFill>
            <a:srgbClr val="FFFF00"/>
          </a:solidFill>
          <a:ln w="127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2160" dirty="0" err="1">
                <a:solidFill>
                  <a:schemeClr val="tx1"/>
                </a:solidFill>
              </a:rPr>
              <a:t>UniProt</a:t>
            </a:r>
            <a:endParaRPr lang="en-AU" sz="2160" dirty="0">
              <a:solidFill>
                <a:schemeClr val="tx1"/>
              </a:solidFill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4A69561-1C76-248F-747C-279648C76783}"/>
              </a:ext>
            </a:extLst>
          </p:cNvPr>
          <p:cNvSpPr/>
          <p:nvPr/>
        </p:nvSpPr>
        <p:spPr>
          <a:xfrm>
            <a:off x="7508820" y="4989680"/>
            <a:ext cx="1444239" cy="722624"/>
          </a:xfrm>
          <a:prstGeom prst="rect">
            <a:avLst/>
          </a:prstGeom>
          <a:solidFill>
            <a:srgbClr val="00F000"/>
          </a:solidFill>
          <a:ln w="127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2160" dirty="0">
                <a:solidFill>
                  <a:schemeClr val="tx1"/>
                </a:solidFill>
              </a:rPr>
              <a:t>Open Targets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1770CB0F-4ED9-254E-6C7D-ED59F5B54C91}"/>
              </a:ext>
            </a:extLst>
          </p:cNvPr>
          <p:cNvSpPr/>
          <p:nvPr/>
        </p:nvSpPr>
        <p:spPr>
          <a:xfrm>
            <a:off x="4004325" y="5018415"/>
            <a:ext cx="1444239" cy="722624"/>
          </a:xfrm>
          <a:prstGeom prst="rect">
            <a:avLst/>
          </a:prstGeom>
          <a:solidFill>
            <a:srgbClr val="FF0000"/>
          </a:solidFill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09728" tIns="54864" rIns="109728" bIns="5486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AU" sz="2160" dirty="0">
                <a:solidFill>
                  <a:schemeClr val="tx1"/>
                </a:solidFill>
              </a:rPr>
              <a:t>Gene Ontology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2A4696DE-A487-C041-34CC-520E1824D8A9}"/>
              </a:ext>
            </a:extLst>
          </p:cNvPr>
          <p:cNvSpPr/>
          <p:nvPr/>
        </p:nvSpPr>
        <p:spPr>
          <a:xfrm>
            <a:off x="218648" y="1471832"/>
            <a:ext cx="8925355" cy="615851"/>
          </a:xfrm>
          <a:prstGeom prst="rect">
            <a:avLst/>
          </a:prstGeom>
          <a:solidFill>
            <a:schemeClr val="bg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t"/>
          <a:lstStyle/>
          <a:p>
            <a:pPr algn="ctr"/>
            <a:r>
              <a:rPr lang="en-AU" sz="1440" dirty="0">
                <a:solidFill>
                  <a:srgbClr val="005DB9"/>
                </a:solidFill>
              </a:rPr>
              <a:t>Outputs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1B494112-D435-4D30-0BE3-D404056612E5}"/>
              </a:ext>
            </a:extLst>
          </p:cNvPr>
          <p:cNvSpPr txBox="1"/>
          <p:nvPr/>
        </p:nvSpPr>
        <p:spPr>
          <a:xfrm>
            <a:off x="2224137" y="1417530"/>
            <a:ext cx="142350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AU" sz="2000" b="1" dirty="0">
                <a:solidFill>
                  <a:srgbClr val="005DB9"/>
                </a:solidFill>
              </a:rPr>
              <a:t>Apps (</a:t>
            </a:r>
            <a:r>
              <a:rPr lang="en-AU" sz="2000" b="1" dirty="0" err="1">
                <a:solidFill>
                  <a:srgbClr val="005DB9"/>
                </a:solidFill>
              </a:rPr>
              <a:t>Streamlit</a:t>
            </a:r>
            <a:r>
              <a:rPr lang="en-AU" sz="2000" b="1" dirty="0">
                <a:solidFill>
                  <a:srgbClr val="005DB9"/>
                </a:solidFill>
              </a:rPr>
              <a:t>)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9FBCC101-196F-CE3E-44F4-FE40722408EE}"/>
              </a:ext>
            </a:extLst>
          </p:cNvPr>
          <p:cNvSpPr/>
          <p:nvPr/>
        </p:nvSpPr>
        <p:spPr>
          <a:xfrm>
            <a:off x="5757661" y="5018044"/>
            <a:ext cx="1444239" cy="722624"/>
          </a:xfrm>
          <a:prstGeom prst="rect">
            <a:avLst/>
          </a:prstGeom>
          <a:solidFill>
            <a:srgbClr val="F900F3"/>
          </a:solidFill>
          <a:ln w="127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2160" dirty="0" err="1">
                <a:solidFill>
                  <a:schemeClr val="tx1"/>
                </a:solidFill>
              </a:rPr>
              <a:t>Reactome</a:t>
            </a:r>
            <a:endParaRPr lang="en-AU" sz="2160" dirty="0">
              <a:solidFill>
                <a:schemeClr val="tx1"/>
              </a:solidFill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B2435104-BA33-197C-AA6B-A43D86620582}"/>
              </a:ext>
            </a:extLst>
          </p:cNvPr>
          <p:cNvSpPr/>
          <p:nvPr/>
        </p:nvSpPr>
        <p:spPr>
          <a:xfrm>
            <a:off x="304040" y="3557208"/>
            <a:ext cx="8754571" cy="1047177"/>
          </a:xfrm>
          <a:prstGeom prst="rect">
            <a:avLst/>
          </a:prstGeom>
          <a:solidFill>
            <a:schemeClr val="bg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AU" sz="1200" dirty="0">
                <a:solidFill>
                  <a:srgbClr val="005DB9"/>
                </a:solidFill>
              </a:rPr>
              <a:t>Core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54D6B393-2757-AEF0-AF3B-C12D1BBBAB9B}"/>
              </a:ext>
            </a:extLst>
          </p:cNvPr>
          <p:cNvSpPr/>
          <p:nvPr/>
        </p:nvSpPr>
        <p:spPr>
          <a:xfrm>
            <a:off x="2213770" y="3798767"/>
            <a:ext cx="1444239" cy="722624"/>
          </a:xfrm>
          <a:prstGeom prst="rect">
            <a:avLst/>
          </a:prstGeom>
          <a:solidFill>
            <a:srgbClr val="00B0F0"/>
          </a:solidFill>
          <a:ln w="127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2160" dirty="0">
                <a:solidFill>
                  <a:schemeClr val="tx1"/>
                </a:solidFill>
              </a:rPr>
              <a:t>Protein Family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D4BF3FF2-3AFF-97CA-BCC9-0B711F43EBD0}"/>
              </a:ext>
            </a:extLst>
          </p:cNvPr>
          <p:cNvSpPr/>
          <p:nvPr/>
        </p:nvSpPr>
        <p:spPr>
          <a:xfrm>
            <a:off x="459913" y="3759184"/>
            <a:ext cx="1444239" cy="722624"/>
          </a:xfrm>
          <a:prstGeom prst="rect">
            <a:avLst/>
          </a:prstGeom>
          <a:solidFill>
            <a:srgbClr val="FFFF00"/>
          </a:solidFill>
          <a:ln w="127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2160" dirty="0">
                <a:solidFill>
                  <a:schemeClr val="tx1"/>
                </a:solidFill>
              </a:rPr>
              <a:t>Binding Pocket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B9DA5B85-AD05-266B-D7E0-67C497735D7B}"/>
              </a:ext>
            </a:extLst>
          </p:cNvPr>
          <p:cNvSpPr/>
          <p:nvPr/>
        </p:nvSpPr>
        <p:spPr>
          <a:xfrm>
            <a:off x="7508820" y="3766499"/>
            <a:ext cx="1444239" cy="722624"/>
          </a:xfrm>
          <a:prstGeom prst="rect">
            <a:avLst/>
          </a:prstGeom>
          <a:solidFill>
            <a:srgbClr val="00F000"/>
          </a:solidFill>
          <a:ln w="127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2160" dirty="0">
                <a:solidFill>
                  <a:schemeClr val="tx1"/>
                </a:solidFill>
              </a:rPr>
              <a:t>Diseases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9762BB48-2F41-DEE4-E257-073C3152C10C}"/>
              </a:ext>
            </a:extLst>
          </p:cNvPr>
          <p:cNvSpPr/>
          <p:nvPr/>
        </p:nvSpPr>
        <p:spPr>
          <a:xfrm>
            <a:off x="4004325" y="3795233"/>
            <a:ext cx="1444239" cy="722624"/>
          </a:xfrm>
          <a:prstGeom prst="rect">
            <a:avLst/>
          </a:prstGeom>
          <a:solidFill>
            <a:srgbClr val="FF0000"/>
          </a:solidFill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09728" tIns="54864" rIns="109728" bIns="5486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AU" sz="2160" dirty="0">
                <a:solidFill>
                  <a:schemeClr val="tx1"/>
                </a:solidFill>
              </a:rPr>
              <a:t>Gene Ontology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75AC129E-7729-3264-A726-1C7B15A3CB47}"/>
              </a:ext>
            </a:extLst>
          </p:cNvPr>
          <p:cNvSpPr/>
          <p:nvPr/>
        </p:nvSpPr>
        <p:spPr>
          <a:xfrm>
            <a:off x="5757661" y="3794863"/>
            <a:ext cx="1444239" cy="722624"/>
          </a:xfrm>
          <a:prstGeom prst="rect">
            <a:avLst/>
          </a:prstGeom>
          <a:solidFill>
            <a:srgbClr val="F900F3"/>
          </a:solidFill>
          <a:ln w="127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2160" dirty="0">
                <a:solidFill>
                  <a:schemeClr val="tx1"/>
                </a:solidFill>
              </a:rPr>
              <a:t>Metabolic Pathways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001A0DE0-5E0B-9EFD-DD52-8DAF12A2ED88}"/>
              </a:ext>
            </a:extLst>
          </p:cNvPr>
          <p:cNvSpPr/>
          <p:nvPr/>
        </p:nvSpPr>
        <p:spPr>
          <a:xfrm>
            <a:off x="304040" y="2407236"/>
            <a:ext cx="8754571" cy="1050787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AU" sz="1200" dirty="0">
                <a:solidFill>
                  <a:srgbClr val="005DB9"/>
                </a:solidFill>
              </a:rPr>
              <a:t>Published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1A3D3073-58EF-96DC-D7C8-441B6D9E3AC2}"/>
              </a:ext>
            </a:extLst>
          </p:cNvPr>
          <p:cNvSpPr/>
          <p:nvPr/>
        </p:nvSpPr>
        <p:spPr>
          <a:xfrm>
            <a:off x="2253168" y="2617100"/>
            <a:ext cx="1444239" cy="722624"/>
          </a:xfrm>
          <a:prstGeom prst="rect">
            <a:avLst/>
          </a:prstGeom>
          <a:solidFill>
            <a:schemeClr val="bg1"/>
          </a:solidFill>
          <a:ln w="127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2160" dirty="0">
                <a:solidFill>
                  <a:schemeClr val="tx1"/>
                </a:solidFill>
              </a:rPr>
              <a:t>Correlation Score</a:t>
            </a:r>
          </a:p>
        </p:txBody>
      </p:sp>
    </p:spTree>
    <p:extLst>
      <p:ext uri="{BB962C8B-B14F-4D97-AF65-F5344CB8AC3E}">
        <p14:creationId xmlns:p14="http://schemas.microsoft.com/office/powerpoint/2010/main" val="23735065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CF98AB35-F764-A5C7-6591-ABB5CCF8DD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>
                <a:latin typeface="Verdana Pro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About Biolexis Therapeutics 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748047FC-9F51-6700-0006-407A42BC684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8651" y="1582135"/>
            <a:ext cx="7886700" cy="4540373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en-US" sz="2800" dirty="0">
                <a:latin typeface="Verdana Pro" panose="020B0604030504040204" pitchFamily="34" charset="0"/>
              </a:rPr>
              <a:t>(Pre)clinical-stage biopharmaceutical company</a:t>
            </a:r>
          </a:p>
          <a:p>
            <a:pPr>
              <a:lnSpc>
                <a:spcPct val="100000"/>
              </a:lnSpc>
            </a:pPr>
            <a:r>
              <a:rPr lang="en-US" sz="2800" dirty="0">
                <a:latin typeface="Verdana Pro" panose="020B0604030504040204" pitchFamily="34" charset="0"/>
              </a:rPr>
              <a:t>Small-molecule therapeutics</a:t>
            </a:r>
          </a:p>
          <a:p>
            <a:pPr>
              <a:lnSpc>
                <a:spcPct val="100000"/>
              </a:lnSpc>
            </a:pPr>
            <a:r>
              <a:rPr lang="en-US" sz="2800" dirty="0">
                <a:latin typeface="Verdana Pro" panose="020B0604030504040204" pitchFamily="34" charset="0"/>
              </a:rPr>
              <a:t>3 Drug pipelines</a:t>
            </a:r>
          </a:p>
          <a:p>
            <a:pPr>
              <a:lnSpc>
                <a:spcPct val="110000"/>
              </a:lnSpc>
            </a:pPr>
            <a:endParaRPr lang="en-US" dirty="0">
              <a:latin typeface="Verdana Pro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5838877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Title 1">
            <a:extLst>
              <a:ext uri="{FF2B5EF4-FFF2-40B4-BE49-F238E27FC236}">
                <a16:creationId xmlns:a16="http://schemas.microsoft.com/office/drawing/2014/main" id="{F5BD2A3C-3416-4312-8A14-F6C26C4314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9279" y="2678960"/>
            <a:ext cx="3283392" cy="901971"/>
          </a:xfrm>
        </p:spPr>
        <p:txBody>
          <a:bodyPr>
            <a:normAutofit/>
          </a:bodyPr>
          <a:lstStyle/>
          <a:p>
            <a:r>
              <a:rPr lang="en-US" sz="3200" kern="0" dirty="0">
                <a:latin typeface="Verdana Pro" panose="020B0604030504040204" pitchFamily="34" charset="0"/>
              </a:rPr>
              <a:t>System Design </a:t>
            </a:r>
            <a:endParaRPr lang="en-US" sz="3200" dirty="0">
              <a:latin typeface="Verdana Pro" panose="020B0604030504040204" pitchFamily="34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FDE27B6-C7C9-BC0D-4BCF-21EB260DFDC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48211" y="182566"/>
            <a:ext cx="5034123" cy="6492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113833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Title 1">
            <a:extLst>
              <a:ext uri="{FF2B5EF4-FFF2-40B4-BE49-F238E27FC236}">
                <a16:creationId xmlns:a16="http://schemas.microsoft.com/office/drawing/2014/main" id="{F5BD2A3C-3416-4312-8A14-F6C26C4314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1" y="365131"/>
            <a:ext cx="7886700" cy="901971"/>
          </a:xfrm>
        </p:spPr>
        <p:txBody>
          <a:bodyPr>
            <a:normAutofit/>
          </a:bodyPr>
          <a:lstStyle/>
          <a:p>
            <a:r>
              <a:rPr lang="en-US" sz="3200" kern="0" dirty="0">
                <a:latin typeface="Verdana Pro" panose="020B0604030504040204" pitchFamily="34" charset="0"/>
              </a:rPr>
              <a:t>Lessons Learned</a:t>
            </a:r>
            <a:endParaRPr lang="en-US" sz="3200" dirty="0">
              <a:latin typeface="Verdana Pro" panose="020B060403050404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1E876E-BDFE-6196-8652-6EA5E906BE1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8655" y="1486219"/>
            <a:ext cx="7982613" cy="4803264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en-US" sz="2800" dirty="0"/>
              <a:t>More than just being able to use the tools</a:t>
            </a:r>
          </a:p>
          <a:p>
            <a:pPr>
              <a:lnSpc>
                <a:spcPct val="100000"/>
              </a:lnSpc>
            </a:pPr>
            <a:r>
              <a:rPr lang="en-US" sz="2800" dirty="0"/>
              <a:t>Communication &gt; technique</a:t>
            </a:r>
          </a:p>
          <a:p>
            <a:pPr>
              <a:lnSpc>
                <a:spcPct val="100000"/>
              </a:lnSpc>
            </a:pPr>
            <a:r>
              <a:rPr lang="en-US" sz="2800" dirty="0"/>
              <a:t>Always more to learn</a:t>
            </a:r>
          </a:p>
          <a:p>
            <a:pPr>
              <a:lnSpc>
                <a:spcPct val="100000"/>
              </a:lnSpc>
            </a:pPr>
            <a:endParaRPr lang="en-US" sz="2800" dirty="0"/>
          </a:p>
          <a:p>
            <a:pPr>
              <a:lnSpc>
                <a:spcPct val="100000"/>
              </a:lnSpc>
            </a:pPr>
            <a:r>
              <a:rPr lang="en-US" sz="2800" dirty="0"/>
              <a:t>Would’ve like to work with team in person</a:t>
            </a:r>
          </a:p>
          <a:p>
            <a:pPr>
              <a:lnSpc>
                <a:spcPct val="100000"/>
              </a:lnSpc>
            </a:pPr>
            <a:r>
              <a:rPr lang="en-US" sz="2800" dirty="0"/>
              <a:t>More deliberate project planning</a:t>
            </a:r>
          </a:p>
          <a:p>
            <a:pPr marL="0" indent="0">
              <a:lnSpc>
                <a:spcPct val="200000"/>
              </a:lnSpc>
              <a:buNone/>
            </a:pPr>
            <a:endParaRPr lang="en-US" dirty="0">
              <a:latin typeface="Verdana Pro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4733946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04F89F-EDE7-01B3-8BF9-3AFA829471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>
                <a:latin typeface="Verdana Pro" panose="020B0604030504040204" pitchFamily="34" charset="0"/>
              </a:rPr>
              <a:t>Thank You Biolexis Team!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E6DDF0-2CF3-2B16-7CF1-84491306487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3" y="1365558"/>
            <a:ext cx="3943351" cy="4931879"/>
          </a:xfrm>
        </p:spPr>
        <p:txBody>
          <a:bodyPr>
            <a:noAutofit/>
          </a:bodyPr>
          <a:lstStyle/>
          <a:p>
            <a:r>
              <a:rPr lang="en-US" sz="2800" dirty="0">
                <a:latin typeface="Verdana Pro" panose="020B0604030504040204" pitchFamily="34" charset="0"/>
              </a:rPr>
              <a:t>Dave </a:t>
            </a:r>
            <a:r>
              <a:rPr lang="en-US" sz="2800" dirty="0" err="1">
                <a:latin typeface="Verdana Pro" panose="020B0604030504040204" pitchFamily="34" charset="0"/>
              </a:rPr>
              <a:t>Bearss</a:t>
            </a:r>
            <a:r>
              <a:rPr lang="en-US" sz="2800" dirty="0">
                <a:latin typeface="Verdana Pro" panose="020B0604030504040204" pitchFamily="34" charset="0"/>
              </a:rPr>
              <a:t>, Ph.D.</a:t>
            </a:r>
          </a:p>
          <a:p>
            <a:r>
              <a:rPr lang="en-US" sz="2800" dirty="0">
                <a:latin typeface="Verdana Pro" panose="020B0604030504040204" pitchFamily="34" charset="0"/>
              </a:rPr>
              <a:t>Hari </a:t>
            </a:r>
            <a:r>
              <a:rPr lang="en-US" sz="2800" dirty="0" err="1">
                <a:latin typeface="Verdana Pro" panose="020B0604030504040204" pitchFamily="34" charset="0"/>
              </a:rPr>
              <a:t>Vankayalapati</a:t>
            </a:r>
            <a:r>
              <a:rPr lang="en-US" sz="2800" dirty="0">
                <a:latin typeface="Verdana Pro" panose="020B0604030504040204" pitchFamily="34" charset="0"/>
              </a:rPr>
              <a:t>, </a:t>
            </a:r>
            <a:r>
              <a:rPr lang="en-US" sz="2800" dirty="0" err="1">
                <a:latin typeface="Verdana Pro" panose="020B0604030504040204" pitchFamily="34" charset="0"/>
              </a:rPr>
              <a:t>M.Pharm</a:t>
            </a:r>
            <a:r>
              <a:rPr lang="en-US" sz="2800" dirty="0">
                <a:latin typeface="Verdana Pro" panose="020B0604030504040204" pitchFamily="34" charset="0"/>
              </a:rPr>
              <a:t>. Ph.D.</a:t>
            </a:r>
          </a:p>
          <a:p>
            <a:r>
              <a:rPr lang="en-US" sz="2800" dirty="0">
                <a:latin typeface="Verdana Pro" panose="020B0604030504040204" pitchFamily="34" charset="0"/>
              </a:rPr>
              <a:t>David Taylor, MBA</a:t>
            </a:r>
          </a:p>
          <a:p>
            <a:r>
              <a:rPr lang="en-US" sz="2800" dirty="0">
                <a:latin typeface="Verdana Pro" panose="020B0604030504040204" pitchFamily="34" charset="0"/>
              </a:rPr>
              <a:t>Kyle Medley, M.S. MBA</a:t>
            </a:r>
          </a:p>
          <a:p>
            <a:r>
              <a:rPr lang="en-US" sz="2800" dirty="0">
                <a:latin typeface="Verdana Pro" panose="020B0604030504040204" pitchFamily="34" charset="0"/>
              </a:rPr>
              <a:t>Jake Carter</a:t>
            </a:r>
          </a:p>
          <a:p>
            <a:r>
              <a:rPr lang="en-US" sz="2800" dirty="0">
                <a:latin typeface="Verdana Pro" panose="020B0604030504040204" pitchFamily="34" charset="0"/>
              </a:rPr>
              <a:t>Nik Jenson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205B15F-3B09-31B3-FDB4-397928DBC822}"/>
              </a:ext>
            </a:extLst>
          </p:cNvPr>
          <p:cNvSpPr txBox="1"/>
          <p:nvPr/>
        </p:nvSpPr>
        <p:spPr>
          <a:xfrm>
            <a:off x="4572004" y="1267097"/>
            <a:ext cx="3943351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44" indent="-285744">
              <a:buFont typeface="Arial" panose="020B0604020202020204" pitchFamily="34" charset="0"/>
              <a:buChar char="•"/>
            </a:pPr>
            <a:r>
              <a:rPr lang="en-US" sz="2800" dirty="0">
                <a:latin typeface="Verdana Pro" panose="020B0604030504040204" pitchFamily="34" charset="0"/>
              </a:rPr>
              <a:t>Evan Marshman</a:t>
            </a:r>
          </a:p>
          <a:p>
            <a:pPr marL="285744" indent="-285744">
              <a:buFont typeface="Arial" panose="020B0604020202020204" pitchFamily="34" charset="0"/>
              <a:buChar char="•"/>
            </a:pPr>
            <a:r>
              <a:rPr lang="en-US" sz="2800" dirty="0">
                <a:latin typeface="Verdana Pro" panose="020B0604030504040204" pitchFamily="34" charset="0"/>
              </a:rPr>
              <a:t>Cameron Zabriskie</a:t>
            </a:r>
          </a:p>
          <a:p>
            <a:pPr marL="285744" indent="-285744">
              <a:buFont typeface="Arial" panose="020B0604020202020204" pitchFamily="34" charset="0"/>
              <a:buChar char="•"/>
            </a:pPr>
            <a:r>
              <a:rPr lang="en-US" sz="2800" dirty="0" err="1">
                <a:latin typeface="Verdana Pro" panose="020B0604030504040204" pitchFamily="34" charset="0"/>
              </a:rPr>
              <a:t>Zhaoliang</a:t>
            </a:r>
            <a:r>
              <a:rPr lang="en-US" sz="2800" dirty="0">
                <a:latin typeface="Verdana Pro" panose="020B0604030504040204" pitchFamily="34" charset="0"/>
              </a:rPr>
              <a:t> Li,      Ph. D.</a:t>
            </a:r>
          </a:p>
          <a:p>
            <a:pPr marL="285744" indent="-285744">
              <a:buFont typeface="Arial" panose="020B0604020202020204" pitchFamily="34" charset="0"/>
              <a:buChar char="•"/>
            </a:pPr>
            <a:r>
              <a:rPr lang="en-US" sz="2800" dirty="0">
                <a:latin typeface="Verdana Pro" panose="020B0604030504040204" pitchFamily="34" charset="0"/>
              </a:rPr>
              <a:t>Micah Harman</a:t>
            </a:r>
          </a:p>
          <a:p>
            <a:pPr marL="285744" indent="-285744">
              <a:buFont typeface="Arial" panose="020B0604020202020204" pitchFamily="34" charset="0"/>
              <a:buChar char="•"/>
            </a:pPr>
            <a:r>
              <a:rPr lang="en-US" sz="2800" dirty="0">
                <a:latin typeface="Verdana Pro" panose="020B0604030504040204" pitchFamily="34" charset="0"/>
              </a:rPr>
              <a:t>Andrea Groen</a:t>
            </a:r>
          </a:p>
          <a:p>
            <a:pPr marL="285744" indent="-285744">
              <a:buFont typeface="Arial" panose="020B0604020202020204" pitchFamily="34" charset="0"/>
              <a:buChar char="•"/>
            </a:pP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410115709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Title 1">
            <a:extLst>
              <a:ext uri="{FF2B5EF4-FFF2-40B4-BE49-F238E27FC236}">
                <a16:creationId xmlns:a16="http://schemas.microsoft.com/office/drawing/2014/main" id="{F5BD2A3C-3416-4312-8A14-F6C26C4314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1" y="365131"/>
            <a:ext cx="7886700" cy="901971"/>
          </a:xfrm>
        </p:spPr>
        <p:txBody>
          <a:bodyPr>
            <a:normAutofit/>
          </a:bodyPr>
          <a:lstStyle/>
          <a:p>
            <a:r>
              <a:rPr lang="en-US" sz="3200" kern="0" dirty="0">
                <a:latin typeface="Verdana Pro" panose="020B0604030504040204" pitchFamily="34" charset="0"/>
              </a:rPr>
              <a:t>Meet the Team </a:t>
            </a:r>
            <a:endParaRPr lang="en-US" sz="3200" dirty="0">
              <a:latin typeface="Verdana Pro" panose="020B060403050404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1E876E-BDFE-6196-8652-6EA5E906BE1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51957" y="1630604"/>
            <a:ext cx="2010719" cy="1485576"/>
          </a:xfrm>
        </p:spPr>
        <p:txBody>
          <a:bodyPr>
            <a:normAutofit/>
          </a:bodyPr>
          <a:lstStyle/>
          <a:p>
            <a:pPr marL="0" indent="0" algn="ctr">
              <a:lnSpc>
                <a:spcPct val="100000"/>
              </a:lnSpc>
              <a:buNone/>
            </a:pPr>
            <a:r>
              <a:rPr lang="en-US" sz="2000" b="1" dirty="0"/>
              <a:t>Jake Carter</a:t>
            </a:r>
            <a:r>
              <a:rPr lang="en-US" sz="2000" dirty="0"/>
              <a:t> Director of Data, ML, and Technology</a:t>
            </a:r>
          </a:p>
          <a:p>
            <a:pPr>
              <a:lnSpc>
                <a:spcPct val="100000"/>
              </a:lnSpc>
            </a:pPr>
            <a:endParaRPr lang="en-US" sz="32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CCA34CB-E491-DCD7-B919-A3F9F740E00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1957" y="3573372"/>
            <a:ext cx="2010719" cy="2010719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9DFC5785-DBDA-254A-6869-2EA1EBDC2DD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52995" y="3605533"/>
            <a:ext cx="2010720" cy="201072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C426BA5E-DBAA-269C-8286-6FD7A315915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54034" y="3605534"/>
            <a:ext cx="2010719" cy="2010719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C74EB7FE-E87B-7B52-612F-5428E42AD08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055072" y="3605533"/>
            <a:ext cx="2010720" cy="2010720"/>
          </a:xfrm>
          <a:prstGeom prst="rect">
            <a:avLst/>
          </a:prstGeom>
        </p:spPr>
      </p:pic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F8E98E11-737E-F762-B10D-3DAB7BFFE052}"/>
              </a:ext>
            </a:extLst>
          </p:cNvPr>
          <p:cNvSpPr txBox="1">
            <a:spLocks/>
          </p:cNvSpPr>
          <p:nvPr/>
        </p:nvSpPr>
        <p:spPr>
          <a:xfrm>
            <a:off x="2452996" y="1630604"/>
            <a:ext cx="2010719" cy="148557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Arial Nova" panose="020B0504020202020204" pitchFamily="34" charset="0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 Nova" panose="020B0504020202020204" pitchFamily="34" charset="0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Arial Nova" panose="020B0504020202020204" pitchFamily="34" charset="0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Arial Nova" panose="020B0504020202020204" pitchFamily="34" charset="0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Arial Nova" panose="020B0504020202020204" pitchFamily="34" charset="0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en-US" sz="2000" b="1" dirty="0"/>
              <a:t>Cameron Zabriskie </a:t>
            </a:r>
            <a:r>
              <a:rPr lang="en-US" sz="2000" dirty="0"/>
              <a:t>Senior Data/ML Engineer</a:t>
            </a:r>
          </a:p>
          <a:p>
            <a:pPr>
              <a:lnSpc>
                <a:spcPct val="100000"/>
              </a:lnSpc>
            </a:pPr>
            <a:endParaRPr lang="en-US" sz="3200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815ACB47-BF16-6676-2F72-F635B3F48C76}"/>
              </a:ext>
            </a:extLst>
          </p:cNvPr>
          <p:cNvSpPr txBox="1">
            <a:spLocks/>
          </p:cNvSpPr>
          <p:nvPr/>
        </p:nvSpPr>
        <p:spPr>
          <a:xfrm>
            <a:off x="4754034" y="1630604"/>
            <a:ext cx="2010719" cy="148557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Arial Nova" panose="020B0504020202020204" pitchFamily="34" charset="0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 Nova" panose="020B0504020202020204" pitchFamily="34" charset="0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Arial Nova" panose="020B0504020202020204" pitchFamily="34" charset="0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Arial Nova" panose="020B0504020202020204" pitchFamily="34" charset="0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Arial Nova" panose="020B0504020202020204" pitchFamily="34" charset="0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en-US" sz="2000" b="1" dirty="0"/>
              <a:t>Nik Jensen </a:t>
            </a:r>
            <a:r>
              <a:rPr lang="en-US" sz="2000" dirty="0"/>
              <a:t>Software Engineer</a:t>
            </a:r>
          </a:p>
          <a:p>
            <a:pPr>
              <a:lnSpc>
                <a:spcPct val="100000"/>
              </a:lnSpc>
            </a:pPr>
            <a:endParaRPr lang="en-US" sz="3200" dirty="0"/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50ACAD51-4B34-E990-6ABB-138579DE2C99}"/>
              </a:ext>
            </a:extLst>
          </p:cNvPr>
          <p:cNvSpPr txBox="1">
            <a:spLocks/>
          </p:cNvSpPr>
          <p:nvPr/>
        </p:nvSpPr>
        <p:spPr>
          <a:xfrm>
            <a:off x="7055073" y="1630604"/>
            <a:ext cx="2010719" cy="148557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Arial Nova" panose="020B0504020202020204" pitchFamily="34" charset="0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 Nova" panose="020B0504020202020204" pitchFamily="34" charset="0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Arial Nova" panose="020B0504020202020204" pitchFamily="34" charset="0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Arial Nova" panose="020B0504020202020204" pitchFamily="34" charset="0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Arial Nova" panose="020B0504020202020204" pitchFamily="34" charset="0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en-US" sz="2000" b="1" dirty="0"/>
              <a:t>Evan Marshman </a:t>
            </a:r>
            <a:r>
              <a:rPr lang="en-US" sz="2000" dirty="0"/>
              <a:t>Data/ML Engineer</a:t>
            </a:r>
          </a:p>
          <a:p>
            <a:pPr>
              <a:lnSpc>
                <a:spcPct val="100000"/>
              </a:lnSpc>
            </a:pP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364859606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Title 1">
            <a:extLst>
              <a:ext uri="{FF2B5EF4-FFF2-40B4-BE49-F238E27FC236}">
                <a16:creationId xmlns:a16="http://schemas.microsoft.com/office/drawing/2014/main" id="{F5BD2A3C-3416-4312-8A14-F6C26C4314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1" y="365131"/>
            <a:ext cx="7886700" cy="901971"/>
          </a:xfrm>
        </p:spPr>
        <p:txBody>
          <a:bodyPr>
            <a:normAutofit/>
          </a:bodyPr>
          <a:lstStyle/>
          <a:p>
            <a:r>
              <a:rPr lang="en-US" sz="3200" kern="0" dirty="0">
                <a:latin typeface="Verdana Pro" panose="020B0604030504040204" pitchFamily="34" charset="0"/>
              </a:rPr>
              <a:t>Background</a:t>
            </a:r>
            <a:endParaRPr lang="en-US" sz="3200" dirty="0">
              <a:latin typeface="Verdana Pro" panose="020B060403050404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1E876E-BDFE-6196-8652-6EA5E906BE1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8655" y="1486219"/>
            <a:ext cx="7982613" cy="4803264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en-US" sz="2800" dirty="0"/>
              <a:t>FIELDS™ platform contains library of small molecules with known performance in a set of protein targets.</a:t>
            </a:r>
          </a:p>
          <a:p>
            <a:pPr>
              <a:lnSpc>
                <a:spcPct val="100000"/>
              </a:lnSpc>
            </a:pPr>
            <a:r>
              <a:rPr lang="en-US" sz="2800" dirty="0"/>
              <a:t>Use real-world-data in the FIELDS™ platform and various computational techniques to find hits. </a:t>
            </a:r>
          </a:p>
          <a:p>
            <a:pPr>
              <a:lnSpc>
                <a:spcPct val="100000"/>
              </a:lnSpc>
            </a:pPr>
            <a:r>
              <a:rPr lang="en-US" sz="2800" dirty="0"/>
              <a:t>This tool is intended to give our scientists a jump start in finding molecules with the highest outcome of success.</a:t>
            </a:r>
          </a:p>
          <a:p>
            <a:pPr marL="2194450" lvl="3" indent="0">
              <a:buNone/>
            </a:pPr>
            <a:endParaRPr lang="en-US" sz="1600" dirty="0"/>
          </a:p>
          <a:p>
            <a:endParaRPr lang="en-US" sz="3200" dirty="0"/>
          </a:p>
          <a:p>
            <a:pPr marL="342891" lvl="1" indent="0">
              <a:buNone/>
            </a:pPr>
            <a:endParaRPr lang="en-US" sz="2800" dirty="0">
              <a:latin typeface="Verdana Pro" panose="020B0604030504040204" pitchFamily="34" charset="0"/>
            </a:endParaRPr>
          </a:p>
          <a:p>
            <a:endParaRPr lang="en-US" dirty="0">
              <a:latin typeface="Verdana Pro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2822079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2E91FF-5E2F-4A5F-A29D-A5628B80B7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>
                <a:latin typeface="Verdana Pro" panose="020B0604030504040204" pitchFamily="34" charset="0"/>
              </a:rPr>
              <a:t>FIELDS</a:t>
            </a:r>
            <a:r>
              <a:rPr lang="en-US" sz="2000" baseline="70000" dirty="0">
                <a:latin typeface="Verdana Pro" panose="020B0604030504040204" pitchFamily="34" charset="0"/>
              </a:rPr>
              <a:t>TM</a:t>
            </a:r>
            <a:r>
              <a:rPr lang="en-US" sz="3200" dirty="0">
                <a:latin typeface="Verdana Pro" panose="020B0604030504040204" pitchFamily="34" charset="0"/>
              </a:rPr>
              <a:t> Workflow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B52AD1E-1CF6-EF53-0BAE-2A65B537D87B}"/>
              </a:ext>
            </a:extLst>
          </p:cNvPr>
          <p:cNvSpPr txBox="1"/>
          <p:nvPr/>
        </p:nvSpPr>
        <p:spPr>
          <a:xfrm>
            <a:off x="5255006" y="2051916"/>
            <a:ext cx="230239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Verdana Pro" panose="020B0604030504040204" pitchFamily="34" charset="0"/>
              </a:rPr>
              <a:t> Determines target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1E62AE9-11E2-D3A0-4AD1-441B63D2A870}"/>
              </a:ext>
            </a:extLst>
          </p:cNvPr>
          <p:cNvSpPr txBox="1"/>
          <p:nvPr/>
        </p:nvSpPr>
        <p:spPr>
          <a:xfrm>
            <a:off x="6243297" y="3315089"/>
            <a:ext cx="205740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Verdana Pro" panose="020B0604030504040204" pitchFamily="34" charset="0"/>
              </a:rPr>
              <a:t>Review FIELDS</a:t>
            </a:r>
            <a:r>
              <a:rPr lang="en-US" sz="1400" baseline="30000" dirty="0">
                <a:latin typeface="Verdana Pro" panose="020B0604030504040204" pitchFamily="34" charset="0"/>
              </a:rPr>
              <a:t>TM</a:t>
            </a:r>
            <a:r>
              <a:rPr lang="en-US" sz="1400" dirty="0">
                <a:latin typeface="Verdana Pro" panose="020B0604030504040204" pitchFamily="34" charset="0"/>
              </a:rPr>
              <a:t> fragment library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96D65E8-07D4-0351-8FBA-0105F20E5B43}"/>
              </a:ext>
            </a:extLst>
          </p:cNvPr>
          <p:cNvSpPr txBox="1"/>
          <p:nvPr/>
        </p:nvSpPr>
        <p:spPr>
          <a:xfrm>
            <a:off x="5129427" y="5031003"/>
            <a:ext cx="265803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Verdana Pro" panose="020B0604030504040204" pitchFamily="34" charset="0"/>
              </a:rPr>
              <a:t>Identify fragments with same/similar binding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2178CFF-04C0-76E3-4881-17EDA2547E27}"/>
              </a:ext>
            </a:extLst>
          </p:cNvPr>
          <p:cNvSpPr txBox="1"/>
          <p:nvPr/>
        </p:nvSpPr>
        <p:spPr>
          <a:xfrm>
            <a:off x="1755373" y="5031002"/>
            <a:ext cx="231376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400" dirty="0">
                <a:latin typeface="Verdana Pro" panose="020B0604030504040204" pitchFamily="34" charset="0"/>
              </a:rPr>
              <a:t>Selects candidates based on criteria 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3F39432-4A91-8934-82A3-00DC53113CD4}"/>
              </a:ext>
            </a:extLst>
          </p:cNvPr>
          <p:cNvSpPr txBox="1"/>
          <p:nvPr/>
        </p:nvSpPr>
        <p:spPr>
          <a:xfrm>
            <a:off x="514328" y="3315090"/>
            <a:ext cx="248500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400" dirty="0">
                <a:latin typeface="Verdana Pro" panose="020B0604030504040204" pitchFamily="34" charset="0"/>
              </a:rPr>
              <a:t>Optimizes for</a:t>
            </a:r>
          </a:p>
          <a:p>
            <a:pPr algn="r"/>
            <a:r>
              <a:rPr lang="en-US" sz="1400" dirty="0">
                <a:latin typeface="Verdana Pro" panose="020B0604030504040204" pitchFamily="34" charset="0"/>
              </a:rPr>
              <a:t>specific characteristics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31291C0-A9BB-EB0E-5F29-2AA5471239C0}"/>
              </a:ext>
            </a:extLst>
          </p:cNvPr>
          <p:cNvSpPr txBox="1"/>
          <p:nvPr/>
        </p:nvSpPr>
        <p:spPr>
          <a:xfrm>
            <a:off x="1698649" y="1905967"/>
            <a:ext cx="2151529" cy="4462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endParaRPr lang="en-US" sz="900" dirty="0">
              <a:latin typeface="Verdana Pro" panose="020B0604030504040204" pitchFamily="34" charset="0"/>
            </a:endParaRPr>
          </a:p>
          <a:p>
            <a:pPr algn="r"/>
            <a:r>
              <a:rPr lang="en-US" sz="1400" dirty="0">
                <a:latin typeface="Verdana Pro" panose="020B0604030504040204" pitchFamily="34" charset="0"/>
              </a:rPr>
              <a:t>Receives compounds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5EA33A73-10EF-2B62-3C11-02E15F542399}"/>
              </a:ext>
            </a:extLst>
          </p:cNvPr>
          <p:cNvSpPr/>
          <p:nvPr/>
        </p:nvSpPr>
        <p:spPr>
          <a:xfrm>
            <a:off x="2902862" y="1634234"/>
            <a:ext cx="3334871" cy="374051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002060"/>
                </a:solidFill>
                <a:latin typeface="Verdana Pro" panose="020B0604030504040204" pitchFamily="34" charset="0"/>
              </a:rPr>
              <a:t>Internal/Partner</a:t>
            </a: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29B965D7-B03C-D6E4-15BF-67425065E6A0}"/>
              </a:ext>
            </a:extLst>
          </p:cNvPr>
          <p:cNvGrpSpPr/>
          <p:nvPr/>
        </p:nvGrpSpPr>
        <p:grpSpPr>
          <a:xfrm>
            <a:off x="2523238" y="1634234"/>
            <a:ext cx="4060583" cy="4060583"/>
            <a:chOff x="3437058" y="1398709"/>
            <a:chExt cx="4060582" cy="4060582"/>
          </a:xfrm>
          <a:solidFill>
            <a:srgbClr val="90CAEE"/>
          </a:solidFill>
        </p:grpSpPr>
        <p:sp>
          <p:nvSpPr>
            <p:cNvPr id="13" name="Arrow: Circular 12">
              <a:extLst>
                <a:ext uri="{FF2B5EF4-FFF2-40B4-BE49-F238E27FC236}">
                  <a16:creationId xmlns:a16="http://schemas.microsoft.com/office/drawing/2014/main" id="{EEF44AD1-83AE-DC69-22DB-3B9ED5814781}"/>
                </a:ext>
              </a:extLst>
            </p:cNvPr>
            <p:cNvSpPr/>
            <p:nvPr/>
          </p:nvSpPr>
          <p:spPr>
            <a:xfrm>
              <a:off x="3437058" y="1398709"/>
              <a:ext cx="4060582" cy="4060582"/>
            </a:xfrm>
            <a:prstGeom prst="circularArrow">
              <a:avLst>
                <a:gd name="adj1" fmla="val 3988"/>
                <a:gd name="adj2" fmla="val 250168"/>
                <a:gd name="adj3" fmla="val 20573676"/>
                <a:gd name="adj4" fmla="val 18982452"/>
                <a:gd name="adj5" fmla="val 4653"/>
              </a:avLst>
            </a:prstGeom>
            <a:grpFill/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4" name="Arrow: Circular 13">
              <a:extLst>
                <a:ext uri="{FF2B5EF4-FFF2-40B4-BE49-F238E27FC236}">
                  <a16:creationId xmlns:a16="http://schemas.microsoft.com/office/drawing/2014/main" id="{882EE12D-0A43-08E9-5068-FA55CBA8A25E}"/>
                </a:ext>
              </a:extLst>
            </p:cNvPr>
            <p:cNvSpPr/>
            <p:nvPr/>
          </p:nvSpPr>
          <p:spPr>
            <a:xfrm>
              <a:off x="3437058" y="1398709"/>
              <a:ext cx="4060582" cy="4060582"/>
            </a:xfrm>
            <a:prstGeom prst="circularArrow">
              <a:avLst>
                <a:gd name="adj1" fmla="val 3988"/>
                <a:gd name="adj2" fmla="val 250168"/>
                <a:gd name="adj3" fmla="val 2367380"/>
                <a:gd name="adj4" fmla="val 776155"/>
                <a:gd name="adj5" fmla="val 4653"/>
              </a:avLst>
            </a:prstGeom>
            <a:grpFill/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5" name="Arrow: Circular 14">
              <a:extLst>
                <a:ext uri="{FF2B5EF4-FFF2-40B4-BE49-F238E27FC236}">
                  <a16:creationId xmlns:a16="http://schemas.microsoft.com/office/drawing/2014/main" id="{9CE603C5-1D3C-F197-3A97-F413ED0087DC}"/>
                </a:ext>
              </a:extLst>
            </p:cNvPr>
            <p:cNvSpPr/>
            <p:nvPr/>
          </p:nvSpPr>
          <p:spPr>
            <a:xfrm>
              <a:off x="3437058" y="1398709"/>
              <a:ext cx="4060582" cy="4060582"/>
            </a:xfrm>
            <a:prstGeom prst="circularArrow">
              <a:avLst>
                <a:gd name="adj1" fmla="val 3988"/>
                <a:gd name="adj2" fmla="val 250168"/>
                <a:gd name="adj3" fmla="val 6111625"/>
                <a:gd name="adj4" fmla="val 4438207"/>
                <a:gd name="adj5" fmla="val 4653"/>
              </a:avLst>
            </a:prstGeom>
            <a:grpFill/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6" name="Arrow: Circular 15">
              <a:extLst>
                <a:ext uri="{FF2B5EF4-FFF2-40B4-BE49-F238E27FC236}">
                  <a16:creationId xmlns:a16="http://schemas.microsoft.com/office/drawing/2014/main" id="{465F7D32-D3F2-4A83-5510-402EA326848E}"/>
                </a:ext>
              </a:extLst>
            </p:cNvPr>
            <p:cNvSpPr/>
            <p:nvPr/>
          </p:nvSpPr>
          <p:spPr>
            <a:xfrm>
              <a:off x="3437058" y="1398709"/>
              <a:ext cx="4060582" cy="4060582"/>
            </a:xfrm>
            <a:prstGeom prst="circularArrow">
              <a:avLst>
                <a:gd name="adj1" fmla="val 3988"/>
                <a:gd name="adj2" fmla="val 250168"/>
                <a:gd name="adj3" fmla="val 9773676"/>
                <a:gd name="adj4" fmla="val 8182452"/>
                <a:gd name="adj5" fmla="val 4653"/>
              </a:avLst>
            </a:prstGeom>
            <a:grpFill/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7" name="Arrow: Circular 16">
              <a:extLst>
                <a:ext uri="{FF2B5EF4-FFF2-40B4-BE49-F238E27FC236}">
                  <a16:creationId xmlns:a16="http://schemas.microsoft.com/office/drawing/2014/main" id="{088CAB5B-6016-5DB3-2599-67CD8670638A}"/>
                </a:ext>
              </a:extLst>
            </p:cNvPr>
            <p:cNvSpPr/>
            <p:nvPr/>
          </p:nvSpPr>
          <p:spPr>
            <a:xfrm>
              <a:off x="3437058" y="1398709"/>
              <a:ext cx="4060582" cy="4060582"/>
            </a:xfrm>
            <a:prstGeom prst="circularArrow">
              <a:avLst>
                <a:gd name="adj1" fmla="val 3988"/>
                <a:gd name="adj2" fmla="val 250168"/>
                <a:gd name="adj3" fmla="val 13167380"/>
                <a:gd name="adj4" fmla="val 11576155"/>
                <a:gd name="adj5" fmla="val 4653"/>
              </a:avLst>
            </a:prstGeom>
            <a:grpFill/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</p:grpSp>
      <p:sp>
        <p:nvSpPr>
          <p:cNvPr id="18" name="Block Arc 17">
            <a:extLst>
              <a:ext uri="{FF2B5EF4-FFF2-40B4-BE49-F238E27FC236}">
                <a16:creationId xmlns:a16="http://schemas.microsoft.com/office/drawing/2014/main" id="{F849CB5B-103B-A89E-CE79-945C1E1BD12B}"/>
              </a:ext>
            </a:extLst>
          </p:cNvPr>
          <p:cNvSpPr/>
          <p:nvPr/>
        </p:nvSpPr>
        <p:spPr>
          <a:xfrm rot="8337487">
            <a:off x="3523230" y="2638387"/>
            <a:ext cx="2073903" cy="2070851"/>
          </a:xfrm>
          <a:prstGeom prst="blockArc">
            <a:avLst>
              <a:gd name="adj1" fmla="val 10800000"/>
              <a:gd name="adj2" fmla="val 4784660"/>
              <a:gd name="adj3" fmla="val 4897"/>
            </a:avLst>
          </a:prstGeom>
          <a:solidFill>
            <a:srgbClr val="0098DC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>
              <a:solidFill>
                <a:schemeClr val="tx1"/>
              </a:solidFill>
              <a:latin typeface="Verdana Pro" panose="020B0604030504040204" pitchFamily="34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08D47BDE-F36F-BC2E-4324-57F76A708299}"/>
              </a:ext>
            </a:extLst>
          </p:cNvPr>
          <p:cNvSpPr txBox="1"/>
          <p:nvPr/>
        </p:nvSpPr>
        <p:spPr>
          <a:xfrm>
            <a:off x="3881403" y="3562852"/>
            <a:ext cx="205740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Verdana Pro" panose="020B0604030504040204" pitchFamily="34" charset="0"/>
              </a:rPr>
              <a:t>FIELDS</a:t>
            </a:r>
            <a:r>
              <a:rPr lang="en-US" sz="2000" b="1" baseline="30000" dirty="0">
                <a:latin typeface="Verdana Pro" panose="020B0604030504040204" pitchFamily="34" charset="0"/>
              </a:rPr>
              <a:t>TM</a:t>
            </a: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4E462FD4-336E-B57E-6409-7F878B603DF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841099">
            <a:off x="1516986" y="4007994"/>
            <a:ext cx="1161383" cy="1101163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A0C563C1-DE64-DAEC-83AD-7A0FC26A75E4}"/>
              </a:ext>
            </a:extLst>
          </p:cNvPr>
          <p:cNvSpPr txBox="1"/>
          <p:nvPr/>
        </p:nvSpPr>
        <p:spPr>
          <a:xfrm>
            <a:off x="1532393" y="4198794"/>
            <a:ext cx="128555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3973" indent="-53973">
              <a:buFont typeface="Arial" panose="020B0604020202020204" pitchFamily="34" charset="0"/>
              <a:buChar char="•"/>
            </a:pPr>
            <a:r>
              <a:rPr lang="en-US" sz="1000" dirty="0">
                <a:latin typeface="Verdana Pro" panose="020B0604030504040204" pitchFamily="34" charset="0"/>
              </a:rPr>
              <a:t>Human in Loop</a:t>
            </a:r>
          </a:p>
          <a:p>
            <a:pPr marL="53973" indent="-53973">
              <a:buFont typeface="Arial" panose="020B0604020202020204" pitchFamily="34" charset="0"/>
              <a:buChar char="•"/>
            </a:pPr>
            <a:r>
              <a:rPr lang="en-US" sz="1000" dirty="0">
                <a:latin typeface="Verdana Pro" panose="020B0604030504040204" pitchFamily="34" charset="0"/>
              </a:rPr>
              <a:t>Grounded in Reality Loop</a:t>
            </a:r>
          </a:p>
          <a:p>
            <a:r>
              <a:rPr lang="en-US" sz="1000" dirty="0">
                <a:latin typeface="Verdana Pro" panose="020B0604030504040204" pitchFamily="34" charset="0"/>
              </a:rPr>
              <a:t>        </a:t>
            </a:r>
          </a:p>
        </p:txBody>
      </p:sp>
      <p:sp>
        <p:nvSpPr>
          <p:cNvPr id="22" name="Block Arc 21">
            <a:extLst>
              <a:ext uri="{FF2B5EF4-FFF2-40B4-BE49-F238E27FC236}">
                <a16:creationId xmlns:a16="http://schemas.microsoft.com/office/drawing/2014/main" id="{4BAE09FB-D68D-BBBA-4625-E35F8EB66AFD}"/>
              </a:ext>
            </a:extLst>
          </p:cNvPr>
          <p:cNvSpPr/>
          <p:nvPr/>
        </p:nvSpPr>
        <p:spPr>
          <a:xfrm rot="8337487">
            <a:off x="3015356" y="2102341"/>
            <a:ext cx="3076353" cy="3071824"/>
          </a:xfrm>
          <a:prstGeom prst="blockArc">
            <a:avLst>
              <a:gd name="adj1" fmla="val 12740364"/>
              <a:gd name="adj2" fmla="val 21428887"/>
              <a:gd name="adj3" fmla="val 7414"/>
            </a:avLst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>
              <a:solidFill>
                <a:schemeClr val="tx1"/>
              </a:solidFill>
              <a:latin typeface="Verdana Pro" panose="020B0604030504040204" pitchFamily="34" charset="0"/>
            </a:endParaRPr>
          </a:p>
        </p:txBody>
      </p:sp>
      <p:sp>
        <p:nvSpPr>
          <p:cNvPr id="3" name="Isosceles Triangle 2">
            <a:extLst>
              <a:ext uri="{FF2B5EF4-FFF2-40B4-BE49-F238E27FC236}">
                <a16:creationId xmlns:a16="http://schemas.microsoft.com/office/drawing/2014/main" id="{B325C881-2147-84A3-25E6-F5969BA31413}"/>
              </a:ext>
            </a:extLst>
          </p:cNvPr>
          <p:cNvSpPr/>
          <p:nvPr/>
        </p:nvSpPr>
        <p:spPr>
          <a:xfrm rot="18984251">
            <a:off x="3242626" y="4392815"/>
            <a:ext cx="375893" cy="257016"/>
          </a:xfrm>
          <a:prstGeom prst="triangle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>
              <a:solidFill>
                <a:schemeClr val="tx1"/>
              </a:solidFill>
              <a:latin typeface="Verdana Pro" panose="020B0604030504040204" pitchFamily="34" charset="0"/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73867185-143E-0A83-C41C-127D74FC91C5}"/>
              </a:ext>
            </a:extLst>
          </p:cNvPr>
          <p:cNvSpPr/>
          <p:nvPr/>
        </p:nvSpPr>
        <p:spPr>
          <a:xfrm rot="20489373">
            <a:off x="3778853" y="4106063"/>
            <a:ext cx="2225289" cy="923331"/>
          </a:xfrm>
          <a:prstGeom prst="rect">
            <a:avLst/>
          </a:prstGeom>
          <a:noFill/>
          <a:effectLst/>
        </p:spPr>
        <p:txBody>
          <a:bodyPr spcFirstLastPara="1" wrap="none" lIns="91440" tIns="45720" rIns="91440" bIns="45720" numCol="1">
            <a:prstTxWarp prst="textArchDown">
              <a:avLst>
                <a:gd name="adj" fmla="val 20920811"/>
              </a:avLst>
            </a:prstTxWarp>
            <a:spAutoFit/>
          </a:bodyPr>
          <a:lstStyle/>
          <a:p>
            <a:pPr algn="ctr"/>
            <a:r>
              <a:rPr lang="en-US" sz="900" dirty="0">
                <a:ln w="0"/>
                <a:solidFill>
                  <a:schemeClr val="accent6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Verdana Pro" panose="020B0604030504040204" pitchFamily="34" charset="0"/>
              </a:rPr>
              <a:t>AI / ML</a:t>
            </a:r>
          </a:p>
        </p:txBody>
      </p:sp>
    </p:spTree>
    <p:extLst>
      <p:ext uri="{BB962C8B-B14F-4D97-AF65-F5344CB8AC3E}">
        <p14:creationId xmlns:p14="http://schemas.microsoft.com/office/powerpoint/2010/main" val="127758537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F1B41D-6543-5BF7-3944-927434F148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FIELDS™ Process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7E1945F-423A-5FE3-25EF-D50759D896B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267098"/>
            <a:ext cx="9144000" cy="47955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219136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Title 1">
            <a:extLst>
              <a:ext uri="{FF2B5EF4-FFF2-40B4-BE49-F238E27FC236}">
                <a16:creationId xmlns:a16="http://schemas.microsoft.com/office/drawing/2014/main" id="{F5BD2A3C-3416-4312-8A14-F6C26C4314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1" y="365131"/>
            <a:ext cx="7886700" cy="901971"/>
          </a:xfrm>
        </p:spPr>
        <p:txBody>
          <a:bodyPr>
            <a:normAutofit/>
          </a:bodyPr>
          <a:lstStyle/>
          <a:p>
            <a:r>
              <a:rPr lang="en-US" sz="3200" kern="0" dirty="0">
                <a:latin typeface="Verdana Pro" panose="020B0604030504040204" pitchFamily="34" charset="0"/>
              </a:rPr>
              <a:t>Objectives</a:t>
            </a:r>
            <a:endParaRPr lang="en-US" sz="3200" dirty="0">
              <a:latin typeface="Verdana Pro" panose="020B060403050404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1E876E-BDFE-6196-8652-6EA5E906BE1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8655" y="1486219"/>
            <a:ext cx="7982613" cy="4803264"/>
          </a:xfrm>
        </p:spPr>
        <p:txBody>
          <a:bodyPr>
            <a:normAutofit/>
          </a:bodyPr>
          <a:lstStyle/>
          <a:p>
            <a:pPr marL="514338" indent="-514338">
              <a:lnSpc>
                <a:spcPct val="200000"/>
              </a:lnSpc>
              <a:buFont typeface="+mj-lt"/>
              <a:buAutoNum type="arabicPeriod"/>
            </a:pPr>
            <a:r>
              <a:rPr lang="en-US" dirty="0">
                <a:latin typeface="Verdana Pro" panose="020B0604030504040204" pitchFamily="34" charset="0"/>
              </a:rPr>
              <a:t>Aggregate Data</a:t>
            </a:r>
          </a:p>
          <a:p>
            <a:pPr marL="514338" indent="-514338">
              <a:lnSpc>
                <a:spcPct val="200000"/>
              </a:lnSpc>
              <a:buFont typeface="+mj-lt"/>
              <a:buAutoNum type="arabicPeriod"/>
            </a:pPr>
            <a:r>
              <a:rPr lang="en-US" dirty="0">
                <a:latin typeface="Verdana Pro" panose="020B0604030504040204" pitchFamily="34" charset="0"/>
              </a:rPr>
              <a:t>Prepare Data</a:t>
            </a:r>
          </a:p>
          <a:p>
            <a:pPr marL="514338" indent="-514338">
              <a:lnSpc>
                <a:spcPct val="200000"/>
              </a:lnSpc>
              <a:buFont typeface="+mj-lt"/>
              <a:buAutoNum type="arabicPeriod"/>
            </a:pPr>
            <a:r>
              <a:rPr lang="en-US" dirty="0">
                <a:latin typeface="Verdana Pro" panose="020B0604030504040204" pitchFamily="34" charset="0"/>
              </a:rPr>
              <a:t>Transform Data</a:t>
            </a:r>
          </a:p>
          <a:p>
            <a:pPr marL="514338" indent="-514338">
              <a:lnSpc>
                <a:spcPct val="200000"/>
              </a:lnSpc>
              <a:buFont typeface="+mj-lt"/>
              <a:buAutoNum type="arabicPeriod"/>
            </a:pPr>
            <a:r>
              <a:rPr lang="en-US" dirty="0">
                <a:latin typeface="Verdana Pro" panose="020B0604030504040204" pitchFamily="34" charset="0"/>
              </a:rPr>
              <a:t>Deploy Data</a:t>
            </a:r>
          </a:p>
          <a:p>
            <a:pPr marL="514338" indent="-514338">
              <a:lnSpc>
                <a:spcPct val="200000"/>
              </a:lnSpc>
              <a:buFont typeface="+mj-lt"/>
              <a:buAutoNum type="arabicPeriod"/>
            </a:pPr>
            <a:r>
              <a:rPr lang="en-US" dirty="0">
                <a:latin typeface="Verdana Pro" panose="020B0604030504040204" pitchFamily="34" charset="0"/>
              </a:rPr>
              <a:t>Automate steps 1-3</a:t>
            </a:r>
          </a:p>
        </p:txBody>
      </p:sp>
    </p:spTree>
    <p:extLst>
      <p:ext uri="{BB962C8B-B14F-4D97-AF65-F5344CB8AC3E}">
        <p14:creationId xmlns:p14="http://schemas.microsoft.com/office/powerpoint/2010/main" val="318363724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Title 1">
            <a:extLst>
              <a:ext uri="{FF2B5EF4-FFF2-40B4-BE49-F238E27FC236}">
                <a16:creationId xmlns:a16="http://schemas.microsoft.com/office/drawing/2014/main" id="{F5BD2A3C-3416-4312-8A14-F6C26C4314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1" y="365131"/>
            <a:ext cx="7886700" cy="901971"/>
          </a:xfrm>
        </p:spPr>
        <p:txBody>
          <a:bodyPr>
            <a:normAutofit/>
          </a:bodyPr>
          <a:lstStyle/>
          <a:p>
            <a:r>
              <a:rPr lang="en-US" sz="3200" kern="0" dirty="0">
                <a:latin typeface="Verdana Pro" panose="020B0604030504040204" pitchFamily="34" charset="0"/>
              </a:rPr>
              <a:t>Skills &amp; Knowledge</a:t>
            </a:r>
            <a:endParaRPr lang="en-US" sz="3200" dirty="0">
              <a:latin typeface="Verdana Pro" panose="020B060403050404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1E876E-BDFE-6196-8652-6EA5E906BE1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8655" y="1486219"/>
            <a:ext cx="7982613" cy="4803264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en-US" dirty="0">
                <a:latin typeface="Verdana Pro" panose="020B0604030504040204" pitchFamily="34" charset="0"/>
              </a:rPr>
              <a:t>Git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F0AB409-1CEC-86D1-FD03-DCE957D0D34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" r="-341" b="5093"/>
          <a:stretch/>
        </p:blipFill>
        <p:spPr>
          <a:xfrm>
            <a:off x="1127975" y="2489137"/>
            <a:ext cx="6888059" cy="35791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2148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Title 1">
            <a:extLst>
              <a:ext uri="{FF2B5EF4-FFF2-40B4-BE49-F238E27FC236}">
                <a16:creationId xmlns:a16="http://schemas.microsoft.com/office/drawing/2014/main" id="{F5BD2A3C-3416-4312-8A14-F6C26C4314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1" y="365131"/>
            <a:ext cx="7886700" cy="901971"/>
          </a:xfrm>
        </p:spPr>
        <p:txBody>
          <a:bodyPr>
            <a:normAutofit/>
          </a:bodyPr>
          <a:lstStyle/>
          <a:p>
            <a:r>
              <a:rPr lang="en-US" sz="3200" kern="0" dirty="0">
                <a:latin typeface="Verdana Pro" panose="020B0604030504040204" pitchFamily="34" charset="0"/>
              </a:rPr>
              <a:t>Skills &amp; Knowledge</a:t>
            </a:r>
            <a:endParaRPr lang="en-US" sz="3200" dirty="0">
              <a:latin typeface="Verdana Pro" panose="020B060403050404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1E876E-BDFE-6196-8652-6EA5E906BE1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8654" y="1486223"/>
            <a:ext cx="3943351" cy="901971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en-US" dirty="0">
                <a:latin typeface="Verdana Pro" panose="020B0604030504040204" pitchFamily="34" charset="0"/>
              </a:rPr>
              <a:t>Virtual Environments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FCE902C-1AD1-CB31-82A4-5DA63F4BCE2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82974" y="2444302"/>
            <a:ext cx="4544803" cy="3899093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76FD4A0-C352-8EBD-3D81-B04D84283B3E}"/>
              </a:ext>
            </a:extLst>
          </p:cNvPr>
          <p:cNvSpPr txBox="1"/>
          <p:nvPr/>
        </p:nvSpPr>
        <p:spPr>
          <a:xfrm>
            <a:off x="4572005" y="1486217"/>
            <a:ext cx="3943349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189" indent="-457189">
              <a:buFont typeface="Arial" panose="020B0604020202020204" pitchFamily="34" charset="0"/>
              <a:buChar char="•"/>
            </a:pPr>
            <a:r>
              <a:rPr lang="en-US" sz="2800" dirty="0">
                <a:latin typeface="Verdana Pro" panose="020B0604030504040204" pitchFamily="34" charset="0"/>
              </a:rPr>
              <a:t>Docker</a:t>
            </a:r>
          </a:p>
        </p:txBody>
      </p:sp>
      <p:pic>
        <p:nvPicPr>
          <p:cNvPr id="1028" name="Picture 4" descr="Create multiple virtual environments with different Python versions">
            <a:extLst>
              <a:ext uri="{FF2B5EF4-FFF2-40B4-BE49-F238E27FC236}">
                <a16:creationId xmlns:a16="http://schemas.microsoft.com/office/drawing/2014/main" id="{99DC8B08-73D5-1425-E395-4ED89271DF4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6231" y="2950991"/>
            <a:ext cx="4303635" cy="24207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1715115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1DF9260A10807D4A823D3F85C6622EC0" ma:contentTypeVersion="9" ma:contentTypeDescription="Create a new document." ma:contentTypeScope="" ma:versionID="81d28b59962f20c061bb6cb7b3e1b75c">
  <xsd:schema xmlns:xsd="http://www.w3.org/2001/XMLSchema" xmlns:xs="http://www.w3.org/2001/XMLSchema" xmlns:p="http://schemas.microsoft.com/office/2006/metadata/properties" xmlns:ns2="8bf58dfb-81df-4e84-87f8-cb0c1ed6b9bd" xmlns:ns3="e2703468-7a1f-4816-bc7f-0989f100c553" targetNamespace="http://schemas.microsoft.com/office/2006/metadata/properties" ma:root="true" ma:fieldsID="9af2dcde7739576b615fe293bf73dfd7" ns2:_="" ns3:_="">
    <xsd:import namespace="8bf58dfb-81df-4e84-87f8-cb0c1ed6b9bd"/>
    <xsd:import namespace="e2703468-7a1f-4816-bc7f-0989f100c553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AutoTags" minOccurs="0"/>
                <xsd:element ref="ns2:MediaServiceGenerationTime" minOccurs="0"/>
                <xsd:element ref="ns2:MediaServiceEventHashCod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bf58dfb-81df-4e84-87f8-cb0c1ed6b9bd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AutoTags" ma:index="14" nillable="true" ma:displayName="Tags" ma:internalName="MediaServiceAutoTags" ma:readOnly="true">
      <xsd:simpleType>
        <xsd:restriction base="dms:Text"/>
      </xsd:simpleType>
    </xsd:element>
    <xsd:element name="MediaServiceGenerationTime" ma:index="15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6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2703468-7a1f-4816-bc7f-0989f100c553" elementFormDefault="qualified">
    <xsd:import namespace="http://schemas.microsoft.com/office/2006/documentManagement/types"/>
    <xsd:import namespace="http://schemas.microsoft.com/office/infopath/2007/PartnerControls"/>
    <xsd:element name="SharedWithUsers" ma:index="12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3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A3DB225D-FA2C-45B4-8DE1-092F1FF68D26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8bf58dfb-81df-4e84-87f8-cb0c1ed6b9bd"/>
    <ds:schemaRef ds:uri="e2703468-7a1f-4816-bc7f-0989f100c553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090294DA-8913-45E8-922C-64CC809CBEA7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20A5EA9D-4232-4374-8634-C89C8E193AA1}">
  <ds:schemaRefs>
    <ds:schemaRef ds:uri="http://purl.org/dc/dcmitype/"/>
    <ds:schemaRef ds:uri="http://purl.org/dc/terms/"/>
    <ds:schemaRef ds:uri="http://www.w3.org/XML/1998/namespace"/>
    <ds:schemaRef ds:uri="http://purl.org/dc/elements/1.1/"/>
    <ds:schemaRef ds:uri="8bf58dfb-81df-4e84-87f8-cb0c1ed6b9bd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e2703468-7a1f-4816-bc7f-0989f100c553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13504</TotalTime>
  <Words>959</Words>
  <Application>Microsoft Macintosh PowerPoint</Application>
  <PresentationFormat>On-screen Show (4:3)</PresentationFormat>
  <Paragraphs>272</Paragraphs>
  <Slides>22</Slides>
  <Notes>18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33" baseType="lpstr">
      <vt:lpstr>AmazonEmber</vt:lpstr>
      <vt:lpstr>Arial</vt:lpstr>
      <vt:lpstr>Arial</vt:lpstr>
      <vt:lpstr>Arial Nova</vt:lpstr>
      <vt:lpstr>Calibri</vt:lpstr>
      <vt:lpstr>Calibri Light</vt:lpstr>
      <vt:lpstr>Inter</vt:lpstr>
      <vt:lpstr>Open Sans</vt:lpstr>
      <vt:lpstr>Rubik</vt:lpstr>
      <vt:lpstr>Verdana Pro</vt:lpstr>
      <vt:lpstr>Office Theme</vt:lpstr>
      <vt:lpstr>PowerPoint Presentation</vt:lpstr>
      <vt:lpstr>About Biolexis Therapeutics </vt:lpstr>
      <vt:lpstr>Meet the Team </vt:lpstr>
      <vt:lpstr>Background</vt:lpstr>
      <vt:lpstr>FIELDSTM Workflow</vt:lpstr>
      <vt:lpstr>FIELDS™ Process</vt:lpstr>
      <vt:lpstr>Objectives</vt:lpstr>
      <vt:lpstr>Skills &amp; Knowledge</vt:lpstr>
      <vt:lpstr>Skills &amp; Knowledge</vt:lpstr>
      <vt:lpstr>Skills &amp; Knowledge</vt:lpstr>
      <vt:lpstr>Skills &amp; Knowledge</vt:lpstr>
      <vt:lpstr>Skills &amp; Knowledge</vt:lpstr>
      <vt:lpstr>Skills &amp; Knowledge</vt:lpstr>
      <vt:lpstr>Data Architecture</vt:lpstr>
      <vt:lpstr>Landing</vt:lpstr>
      <vt:lpstr>Core</vt:lpstr>
      <vt:lpstr>Published</vt:lpstr>
      <vt:lpstr>Deployed</vt:lpstr>
      <vt:lpstr>Data Architecture</vt:lpstr>
      <vt:lpstr>System Design </vt:lpstr>
      <vt:lpstr>Lessons Learned</vt:lpstr>
      <vt:lpstr>Thank You Biolexis Team!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David Taylor</dc:creator>
  <cp:lastModifiedBy>KEVIN YANG</cp:lastModifiedBy>
  <cp:revision>172</cp:revision>
  <dcterms:created xsi:type="dcterms:W3CDTF">2021-09-02T17:27:29Z</dcterms:created>
  <dcterms:modified xsi:type="dcterms:W3CDTF">2022-11-30T23:44:23Z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0x0101001DF9260A10807D4A823D3F85C6622EC0</vt:lpwstr>
  </property>
</Properties>
</file>

<file path=docProps/thumbnail.jpeg>
</file>